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3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71" r:id="rId11"/>
    <p:sldId id="270" r:id="rId12"/>
    <p:sldId id="266" r:id="rId13"/>
    <p:sldId id="267" r:id="rId14"/>
    <p:sldId id="268" r:id="rId15"/>
    <p:sldId id="269" r:id="rId16"/>
    <p:sldId id="273" r:id="rId17"/>
    <p:sldId id="272" r:id="rId18"/>
    <p:sldId id="279" r:id="rId19"/>
    <p:sldId id="280" r:id="rId20"/>
    <p:sldId id="281" r:id="rId21"/>
    <p:sldId id="282" r:id="rId22"/>
    <p:sldId id="283" r:id="rId23"/>
    <p:sldId id="285" r:id="rId24"/>
    <p:sldId id="289" r:id="rId25"/>
    <p:sldId id="284" r:id="rId26"/>
    <p:sldId id="288" r:id="rId27"/>
    <p:sldId id="286" r:id="rId28"/>
    <p:sldId id="287" r:id="rId29"/>
  </p:sldIdLst>
  <p:sldSz cx="12190413" cy="6859588"/>
  <p:notesSz cx="6858000" cy="9144000"/>
  <p:defaultTextStyle>
    <a:defPPr>
      <a:defRPr lang="ko-KR"/>
    </a:defPPr>
    <a:lvl1pPr marL="0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558" y="-84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E2C72-9DEF-4A45-9A12-3BECA879DA51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7A3F6-1B1A-4F6A-98D1-D4C74EC92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874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1" hangingPunct="1"/>
            <a:r>
              <a:rPr lang="ko-KR" altLang="ko-KR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타겟</a:t>
            </a:r>
            <a:r>
              <a:rPr lang="ko-KR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유저층</a:t>
            </a:r>
            <a:endParaRPr lang="ko-KR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10, 20</a:t>
            </a:r>
            <a:r>
              <a:rPr lang="ko-KR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대의 액션 게임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캐릭터 게임 선호 층</a:t>
            </a:r>
            <a:endParaRPr lang="ko-KR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ko-KR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액션게임 조작에 익숙한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10, 20</a:t>
            </a:r>
            <a:r>
              <a:rPr lang="ko-KR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대와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캐릭터성을</a:t>
            </a:r>
            <a:r>
              <a:rPr lang="ko-KR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즐기는 것을 좋아하는 </a:t>
            </a:r>
            <a:r>
              <a:rPr lang="ko-KR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선호층을</a:t>
            </a:r>
            <a:r>
              <a:rPr lang="ko-KR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타겟으로</a:t>
            </a:r>
            <a:r>
              <a:rPr lang="ko-KR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삼음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7A3F6-1B1A-4F6A-98D1-D4C74EC9245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463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594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 작은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495806" y="6494378"/>
            <a:ext cx="612182" cy="36521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18542" y="0"/>
            <a:ext cx="690406" cy="765498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6" name="직사각형 5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8948" cy="748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625" y="0"/>
            <a:ext cx="6726238" cy="4048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419951"/>
            <a:ext cx="6726238" cy="3286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 smtClean="0"/>
              <a:t>소제목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17"/>
          </p:nvPr>
        </p:nvSpPr>
        <p:spPr>
          <a:xfrm>
            <a:off x="2494806" y="909514"/>
            <a:ext cx="7200799" cy="2881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20" name="텍스트 개체 틀 21"/>
          <p:cNvSpPr>
            <a:spLocks noGrp="1"/>
          </p:cNvSpPr>
          <p:nvPr>
            <p:ph type="body" sz="quarter" idx="19" hasCustomPrompt="1"/>
          </p:nvPr>
        </p:nvSpPr>
        <p:spPr>
          <a:xfrm>
            <a:off x="2495153" y="3789462"/>
            <a:ext cx="7200104" cy="2880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 smtClean="0"/>
              <a:t>출처</a:t>
            </a:r>
            <a:endParaRPr lang="ko-KR" altLang="en-US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xmlns="" id="{F6389C0F-2283-42E9-8343-D06B9BF19D43}"/>
              </a:ext>
            </a:extLst>
          </p:cNvPr>
          <p:cNvSpPr txBox="1">
            <a:spLocks/>
          </p:cNvSpPr>
          <p:nvPr userDrawn="1"/>
        </p:nvSpPr>
        <p:spPr>
          <a:xfrm>
            <a:off x="551384" y="4149080"/>
            <a:ext cx="11089232" cy="2161034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4149725"/>
            <a:ext cx="11090275" cy="21603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 smtClean="0"/>
              <a:t>내용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1834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18542" y="0"/>
            <a:ext cx="690406" cy="765498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5" name="직사각형 4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8948" cy="748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625" y="0"/>
            <a:ext cx="6726238" cy="4048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9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419951"/>
            <a:ext cx="6726238" cy="3286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 smtClean="0"/>
              <a:t>소제목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974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큰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495806" y="6494378"/>
            <a:ext cx="612182" cy="36521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18542" y="0"/>
            <a:ext cx="690406" cy="765498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6" name="직사각형 5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8948" cy="748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625" y="0"/>
            <a:ext cx="6726238" cy="4048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419951"/>
            <a:ext cx="6726238" cy="3286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 smtClean="0"/>
              <a:t>소제목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xmlns="" id="{F6389C0F-2283-42E9-8343-D06B9BF19D43}"/>
              </a:ext>
            </a:extLst>
          </p:cNvPr>
          <p:cNvSpPr txBox="1">
            <a:spLocks/>
          </p:cNvSpPr>
          <p:nvPr userDrawn="1"/>
        </p:nvSpPr>
        <p:spPr>
          <a:xfrm>
            <a:off x="551384" y="4149080"/>
            <a:ext cx="11089232" cy="2521074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4149725"/>
            <a:ext cx="11090275" cy="252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 smtClean="0"/>
              <a:t>내용</a:t>
            </a:r>
            <a:endParaRPr lang="en-US" altLang="ko-KR" dirty="0" smtClean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17"/>
          </p:nvPr>
        </p:nvSpPr>
        <p:spPr>
          <a:xfrm>
            <a:off x="550863" y="909514"/>
            <a:ext cx="5400327" cy="2881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20" name="내용 개체 틀 18"/>
          <p:cNvSpPr>
            <a:spLocks noGrp="1"/>
          </p:cNvSpPr>
          <p:nvPr>
            <p:ph sz="quarter" idx="18"/>
          </p:nvPr>
        </p:nvSpPr>
        <p:spPr>
          <a:xfrm>
            <a:off x="6239222" y="909514"/>
            <a:ext cx="5401915" cy="2881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9" hasCustomPrompt="1"/>
          </p:nvPr>
        </p:nvSpPr>
        <p:spPr>
          <a:xfrm>
            <a:off x="551384" y="3789462"/>
            <a:ext cx="5399806" cy="2880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 smtClean="0"/>
              <a:t>출처</a:t>
            </a:r>
            <a:endParaRPr lang="ko-KR" altLang="en-US" dirty="0"/>
          </a:p>
        </p:txBody>
      </p:sp>
      <p:sp>
        <p:nvSpPr>
          <p:cNvPr id="23" name="텍스트 개체 틀 21"/>
          <p:cNvSpPr>
            <a:spLocks noGrp="1"/>
          </p:cNvSpPr>
          <p:nvPr>
            <p:ph type="body" sz="quarter" idx="20" hasCustomPrompt="1"/>
          </p:nvPr>
        </p:nvSpPr>
        <p:spPr>
          <a:xfrm>
            <a:off x="6241728" y="3789462"/>
            <a:ext cx="5399806" cy="2880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 smtClean="0"/>
              <a:t>출처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472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18542" y="0"/>
            <a:ext cx="690406" cy="765498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5" name="직사각형 4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8948" cy="748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625" y="0"/>
            <a:ext cx="6726238" cy="4048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9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419951"/>
            <a:ext cx="6726238" cy="3286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 smtClean="0"/>
              <a:t>소제목</a:t>
            </a:r>
            <a:endParaRPr lang="ko-KR" altLang="en-US" dirty="0"/>
          </a:p>
        </p:txBody>
      </p:sp>
      <p:sp>
        <p:nvSpPr>
          <p:cNvPr id="10" name="내용 개체 틀 18"/>
          <p:cNvSpPr>
            <a:spLocks noGrp="1"/>
          </p:cNvSpPr>
          <p:nvPr>
            <p:ph sz="quarter" idx="17"/>
          </p:nvPr>
        </p:nvSpPr>
        <p:spPr>
          <a:xfrm>
            <a:off x="550863" y="909514"/>
            <a:ext cx="5400327" cy="2881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1" name="내용 개체 틀 18"/>
          <p:cNvSpPr>
            <a:spLocks noGrp="1"/>
          </p:cNvSpPr>
          <p:nvPr>
            <p:ph sz="quarter" idx="18"/>
          </p:nvPr>
        </p:nvSpPr>
        <p:spPr>
          <a:xfrm>
            <a:off x="6239222" y="909514"/>
            <a:ext cx="5401915" cy="2881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2" name="텍스트 개체 틀 21"/>
          <p:cNvSpPr>
            <a:spLocks noGrp="1"/>
          </p:cNvSpPr>
          <p:nvPr>
            <p:ph type="body" sz="quarter" idx="19" hasCustomPrompt="1"/>
          </p:nvPr>
        </p:nvSpPr>
        <p:spPr>
          <a:xfrm>
            <a:off x="551384" y="3789462"/>
            <a:ext cx="5399806" cy="2880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 smtClean="0"/>
              <a:t>출처</a:t>
            </a:r>
            <a:endParaRPr lang="ko-KR" altLang="en-US" dirty="0"/>
          </a:p>
        </p:txBody>
      </p:sp>
      <p:sp>
        <p:nvSpPr>
          <p:cNvPr id="13" name="텍스트 개체 틀 21"/>
          <p:cNvSpPr>
            <a:spLocks noGrp="1"/>
          </p:cNvSpPr>
          <p:nvPr>
            <p:ph type="body" sz="quarter" idx="20" hasCustomPrompt="1"/>
          </p:nvPr>
        </p:nvSpPr>
        <p:spPr>
          <a:xfrm>
            <a:off x="6241728" y="3789462"/>
            <a:ext cx="5399806" cy="2880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 smtClean="0"/>
              <a:t>출처</a:t>
            </a:r>
            <a:endParaRPr lang="ko-KR" altLang="en-US" dirty="0"/>
          </a:p>
        </p:txBody>
      </p:sp>
      <p:sp>
        <p:nvSpPr>
          <p:cNvPr id="15" name="내용 개체 틀 18"/>
          <p:cNvSpPr>
            <a:spLocks noGrp="1"/>
          </p:cNvSpPr>
          <p:nvPr>
            <p:ph sz="quarter" idx="21"/>
          </p:nvPr>
        </p:nvSpPr>
        <p:spPr>
          <a:xfrm>
            <a:off x="550863" y="4145896"/>
            <a:ext cx="5400327" cy="25212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en-US" altLang="ko-KR" dirty="0" smtClean="0"/>
          </a:p>
        </p:txBody>
      </p:sp>
      <p:sp>
        <p:nvSpPr>
          <p:cNvPr id="16" name="내용 개체 틀 18"/>
          <p:cNvSpPr>
            <a:spLocks noGrp="1"/>
          </p:cNvSpPr>
          <p:nvPr>
            <p:ph sz="quarter" idx="22"/>
          </p:nvPr>
        </p:nvSpPr>
        <p:spPr>
          <a:xfrm>
            <a:off x="6239222" y="4145896"/>
            <a:ext cx="5400327" cy="25212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743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작은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495806" y="6494378"/>
            <a:ext cx="612182" cy="36521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18542" y="0"/>
            <a:ext cx="690406" cy="765498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6" name="직사각형 5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8948" cy="748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625" y="0"/>
            <a:ext cx="6726238" cy="4048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419951"/>
            <a:ext cx="6726238" cy="3286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 smtClean="0"/>
              <a:t>소제목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xmlns="" id="{F6389C0F-2283-42E9-8343-D06B9BF19D43}"/>
              </a:ext>
            </a:extLst>
          </p:cNvPr>
          <p:cNvSpPr txBox="1">
            <a:spLocks/>
          </p:cNvSpPr>
          <p:nvPr userDrawn="1"/>
        </p:nvSpPr>
        <p:spPr>
          <a:xfrm>
            <a:off x="551384" y="4149080"/>
            <a:ext cx="11089232" cy="2161034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4149725"/>
            <a:ext cx="11090275" cy="21603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 smtClean="0"/>
              <a:t>내용</a:t>
            </a:r>
            <a:endParaRPr lang="en-US" altLang="ko-KR" dirty="0" smtClean="0"/>
          </a:p>
        </p:txBody>
      </p:sp>
      <p:sp>
        <p:nvSpPr>
          <p:cNvPr id="13" name="내용 개체 틀 18"/>
          <p:cNvSpPr>
            <a:spLocks noGrp="1"/>
          </p:cNvSpPr>
          <p:nvPr>
            <p:ph sz="quarter" idx="17"/>
          </p:nvPr>
        </p:nvSpPr>
        <p:spPr>
          <a:xfrm>
            <a:off x="550863" y="909514"/>
            <a:ext cx="5400327" cy="2881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6" name="내용 개체 틀 18"/>
          <p:cNvSpPr>
            <a:spLocks noGrp="1"/>
          </p:cNvSpPr>
          <p:nvPr>
            <p:ph sz="quarter" idx="18"/>
          </p:nvPr>
        </p:nvSpPr>
        <p:spPr>
          <a:xfrm>
            <a:off x="6239222" y="909514"/>
            <a:ext cx="5401915" cy="2881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7" name="텍스트 개체 틀 21"/>
          <p:cNvSpPr>
            <a:spLocks noGrp="1"/>
          </p:cNvSpPr>
          <p:nvPr>
            <p:ph type="body" sz="quarter" idx="19" hasCustomPrompt="1"/>
          </p:nvPr>
        </p:nvSpPr>
        <p:spPr>
          <a:xfrm>
            <a:off x="551384" y="3789462"/>
            <a:ext cx="5399806" cy="2880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 smtClean="0"/>
              <a:t>출처</a:t>
            </a:r>
            <a:endParaRPr lang="ko-KR" altLang="en-US" dirty="0"/>
          </a:p>
        </p:txBody>
      </p:sp>
      <p:sp>
        <p:nvSpPr>
          <p:cNvPr id="18" name="텍스트 개체 틀 21"/>
          <p:cNvSpPr>
            <a:spLocks noGrp="1"/>
          </p:cNvSpPr>
          <p:nvPr>
            <p:ph type="body" sz="quarter" idx="20" hasCustomPrompt="1"/>
          </p:nvPr>
        </p:nvSpPr>
        <p:spPr>
          <a:xfrm>
            <a:off x="6241728" y="3789462"/>
            <a:ext cx="5399806" cy="2880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 smtClean="0"/>
              <a:t>출처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93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18542" y="0"/>
            <a:ext cx="690406" cy="765498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5" name="직사각형 4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8948" cy="748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625" y="0"/>
            <a:ext cx="6726238" cy="4048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9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419951"/>
            <a:ext cx="6726238" cy="3286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 smtClean="0"/>
              <a:t>소제목</a:t>
            </a:r>
            <a:endParaRPr lang="ko-KR" altLang="en-US" dirty="0"/>
          </a:p>
        </p:txBody>
      </p:sp>
      <p:sp>
        <p:nvSpPr>
          <p:cNvPr id="12" name="내용 개체 틀 18"/>
          <p:cNvSpPr>
            <a:spLocks noGrp="1"/>
          </p:cNvSpPr>
          <p:nvPr>
            <p:ph sz="quarter" idx="17"/>
          </p:nvPr>
        </p:nvSpPr>
        <p:spPr>
          <a:xfrm>
            <a:off x="550863" y="909514"/>
            <a:ext cx="5400327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3" name="내용 개체 틀 18"/>
          <p:cNvSpPr>
            <a:spLocks noGrp="1"/>
          </p:cNvSpPr>
          <p:nvPr>
            <p:ph sz="quarter" idx="18"/>
          </p:nvPr>
        </p:nvSpPr>
        <p:spPr>
          <a:xfrm>
            <a:off x="6239222" y="909514"/>
            <a:ext cx="5401915" cy="5400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72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18542" y="0"/>
            <a:ext cx="690406" cy="765498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5" name="직사각형 4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8948" cy="748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625" y="0"/>
            <a:ext cx="6726238" cy="4048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9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419951"/>
            <a:ext cx="6726238" cy="3286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 smtClean="0"/>
              <a:t>소제목</a:t>
            </a:r>
            <a:endParaRPr lang="ko-KR" altLang="en-US" dirty="0"/>
          </a:p>
        </p:txBody>
      </p:sp>
      <p:sp>
        <p:nvSpPr>
          <p:cNvPr id="13" name="내용 개체 틀 18"/>
          <p:cNvSpPr>
            <a:spLocks noGrp="1"/>
          </p:cNvSpPr>
          <p:nvPr>
            <p:ph sz="quarter" idx="18"/>
          </p:nvPr>
        </p:nvSpPr>
        <p:spPr>
          <a:xfrm>
            <a:off x="6239222" y="909514"/>
            <a:ext cx="5401915" cy="5400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endParaRPr lang="ko-KR" altLang="en-US" dirty="0"/>
          </a:p>
        </p:txBody>
      </p:sp>
      <p:sp>
        <p:nvSpPr>
          <p:cNvPr id="14" name="내용 개체 틀 18"/>
          <p:cNvSpPr>
            <a:spLocks noGrp="1"/>
          </p:cNvSpPr>
          <p:nvPr>
            <p:ph sz="quarter" idx="20"/>
          </p:nvPr>
        </p:nvSpPr>
        <p:spPr>
          <a:xfrm>
            <a:off x="3214886" y="3645818"/>
            <a:ext cx="2736304" cy="2664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5" name="내용 개체 틀 18"/>
          <p:cNvSpPr>
            <a:spLocks noGrp="1"/>
          </p:cNvSpPr>
          <p:nvPr>
            <p:ph sz="quarter" idx="21"/>
          </p:nvPr>
        </p:nvSpPr>
        <p:spPr>
          <a:xfrm>
            <a:off x="550863" y="909514"/>
            <a:ext cx="5400327" cy="2520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7" name="내용 개체 틀 18"/>
          <p:cNvSpPr>
            <a:spLocks noGrp="1"/>
          </p:cNvSpPr>
          <p:nvPr>
            <p:ph sz="quarter" idx="22"/>
          </p:nvPr>
        </p:nvSpPr>
        <p:spPr>
          <a:xfrm>
            <a:off x="550590" y="3645818"/>
            <a:ext cx="2599010" cy="2664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1000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18542" y="0"/>
            <a:ext cx="690406" cy="765498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5" name="직사각형 4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8948" cy="748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625" y="0"/>
            <a:ext cx="6726238" cy="4048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9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419951"/>
            <a:ext cx="6726238" cy="3286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 smtClean="0"/>
              <a:t>소제목</a:t>
            </a:r>
            <a:endParaRPr lang="ko-KR" altLang="en-US" dirty="0"/>
          </a:p>
        </p:txBody>
      </p:sp>
      <p:sp>
        <p:nvSpPr>
          <p:cNvPr id="13" name="내용 개체 틀 18"/>
          <p:cNvSpPr>
            <a:spLocks noGrp="1"/>
          </p:cNvSpPr>
          <p:nvPr>
            <p:ph sz="quarter" idx="18"/>
          </p:nvPr>
        </p:nvSpPr>
        <p:spPr>
          <a:xfrm>
            <a:off x="6239222" y="909514"/>
            <a:ext cx="5401915" cy="5400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endParaRPr lang="ko-KR" altLang="en-US" dirty="0"/>
          </a:p>
        </p:txBody>
      </p:sp>
      <p:sp>
        <p:nvSpPr>
          <p:cNvPr id="15" name="내용 개체 틀 18"/>
          <p:cNvSpPr>
            <a:spLocks noGrp="1"/>
          </p:cNvSpPr>
          <p:nvPr>
            <p:ph sz="quarter" idx="21"/>
          </p:nvPr>
        </p:nvSpPr>
        <p:spPr>
          <a:xfrm>
            <a:off x="550863" y="909514"/>
            <a:ext cx="5400327" cy="2592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16" name="내용 개체 틀 18"/>
          <p:cNvSpPr>
            <a:spLocks noGrp="1"/>
          </p:cNvSpPr>
          <p:nvPr>
            <p:ph sz="quarter" idx="22"/>
          </p:nvPr>
        </p:nvSpPr>
        <p:spPr>
          <a:xfrm>
            <a:off x="550863" y="3717826"/>
            <a:ext cx="5400327" cy="2592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614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내용 개체 틀 18"/>
          <p:cNvSpPr>
            <a:spLocks noGrp="1"/>
          </p:cNvSpPr>
          <p:nvPr>
            <p:ph sz="quarter" idx="18"/>
          </p:nvPr>
        </p:nvSpPr>
        <p:spPr>
          <a:xfrm>
            <a:off x="550590" y="909514"/>
            <a:ext cx="11090547" cy="5400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118542" y="0"/>
            <a:ext cx="690406" cy="765498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6" name="직사각형 5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8948" cy="748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625" y="0"/>
            <a:ext cx="6726238" cy="4048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0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419951"/>
            <a:ext cx="6726238" cy="3286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 smtClean="0"/>
              <a:t>소제목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37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 큰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495806" y="6494378"/>
            <a:ext cx="612182" cy="36521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18542" y="0"/>
            <a:ext cx="690406" cy="765498"/>
            <a:chOff x="118542" y="0"/>
            <a:chExt cx="690406" cy="54947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6" name="직사각형 5"/>
            <p:cNvSpPr/>
            <p:nvPr userDrawn="1"/>
          </p:nvSpPr>
          <p:spPr>
            <a:xfrm>
              <a:off x="118542" y="0"/>
              <a:ext cx="576064" cy="5494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 userDrawn="1"/>
          </p:nvSpPr>
          <p:spPr>
            <a:xfrm rot="5400000">
              <a:off x="590001" y="292386"/>
              <a:ext cx="235166" cy="20272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0"/>
            <a:ext cx="808948" cy="748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9625" y="0"/>
            <a:ext cx="6726238" cy="4048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809625" y="419951"/>
            <a:ext cx="6726238" cy="3286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85750" indent="-285750">
              <a:buFont typeface="Wingdings" panose="05000000000000000000" pitchFamily="2" charset="2"/>
              <a:buChar char="v"/>
              <a:defRPr sz="1800"/>
            </a:lvl1pPr>
          </a:lstStyle>
          <a:p>
            <a:pPr lvl="0"/>
            <a:r>
              <a:rPr lang="ko-KR" altLang="en-US" dirty="0" smtClean="0"/>
              <a:t>소제목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17"/>
          </p:nvPr>
        </p:nvSpPr>
        <p:spPr>
          <a:xfrm>
            <a:off x="2494806" y="909514"/>
            <a:ext cx="7200799" cy="2881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9" hasCustomPrompt="1"/>
          </p:nvPr>
        </p:nvSpPr>
        <p:spPr>
          <a:xfrm>
            <a:off x="2495153" y="3789462"/>
            <a:ext cx="7200104" cy="2880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ko-KR" altLang="en-US" smtClean="0"/>
              <a:t>출처</a:t>
            </a:r>
            <a:endParaRPr lang="ko-KR" altLang="en-US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xmlns="" id="{F6389C0F-2283-42E9-8343-D06B9BF19D43}"/>
              </a:ext>
            </a:extLst>
          </p:cNvPr>
          <p:cNvSpPr txBox="1">
            <a:spLocks/>
          </p:cNvSpPr>
          <p:nvPr userDrawn="1"/>
        </p:nvSpPr>
        <p:spPr>
          <a:xfrm>
            <a:off x="551384" y="4149080"/>
            <a:ext cx="11089232" cy="2521074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18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550863" y="4149725"/>
            <a:ext cx="11090275" cy="252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 smtClean="0"/>
              <a:t>내용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19635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67814" y="6496462"/>
            <a:ext cx="54017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6" r:id="rId3"/>
    <p:sldLayoutId id="2147483652" r:id="rId4"/>
    <p:sldLayoutId id="2147483657" r:id="rId5"/>
    <p:sldLayoutId id="2147483658" r:id="rId6"/>
    <p:sldLayoutId id="2147483659" r:id="rId7"/>
    <p:sldLayoutId id="2147483660" r:id="rId8"/>
    <p:sldLayoutId id="2147483653" r:id="rId9"/>
    <p:sldLayoutId id="2147483654" r:id="rId10"/>
    <p:sldLayoutId id="2147483655" r:id="rId11"/>
  </p:sldLayoutIdLst>
  <p:txStyles>
    <p:titleStyle>
      <a:lvl1pPr algn="ctr" defTabSz="1088502" rtl="0" eaLnBrk="1" latinLnBrk="1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88" indent="-408188" algn="l" defTabSz="1088502" rtl="0" eaLnBrk="1" latinLnBrk="1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08" indent="-340157" algn="l" defTabSz="1088502" rtl="0" eaLnBrk="1" latinLnBrk="1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27" indent="-272125" algn="l" defTabSz="1088502" rtl="0" eaLnBrk="1" latinLnBrk="1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indent="-272125" algn="l" defTabSz="1088502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29" indent="-272125" algn="l" defTabSz="1088502" rtl="0" eaLnBrk="1" latinLnBrk="1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959" y="2133650"/>
            <a:ext cx="80780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/>
              <a:t>반복 플레이를 즐길 수 있는 액션 </a:t>
            </a:r>
            <a:r>
              <a:rPr lang="en-US" altLang="ko-KR" sz="3600" b="1" dirty="0" smtClean="0"/>
              <a:t>RPG</a:t>
            </a:r>
            <a:endParaRPr lang="en-US" altLang="ko-KR" sz="3600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/>
              <a:t>하태</a:t>
            </a:r>
            <a:r>
              <a:rPr lang="ko-KR" altLang="en-US" sz="3600" b="1" dirty="0"/>
              <a:t>욱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11430" y="5518026"/>
            <a:ext cx="15103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작성시간 </a:t>
            </a:r>
            <a:r>
              <a:rPr lang="en-US" altLang="ko-KR" dirty="0" smtClean="0"/>
              <a:t>: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72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 smtClean="0"/>
              <a:t>스토리텔링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메인 플롯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64433B1-B07A-4119-8807-8092B0E25C8C}"/>
              </a:ext>
            </a:extLst>
          </p:cNvPr>
          <p:cNvSpPr/>
          <p:nvPr/>
        </p:nvSpPr>
        <p:spPr>
          <a:xfrm>
            <a:off x="1946558" y="2518276"/>
            <a:ext cx="1438183" cy="514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/>
              <a:t>메인 스토리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73C08E3-E146-4BD6-8BF5-A7789516CF14}"/>
              </a:ext>
            </a:extLst>
          </p:cNvPr>
          <p:cNvSpPr/>
          <p:nvPr/>
        </p:nvSpPr>
        <p:spPr>
          <a:xfrm>
            <a:off x="4174853" y="2518276"/>
            <a:ext cx="1438183" cy="514905"/>
          </a:xfrm>
          <a:prstGeom prst="rect">
            <a:avLst/>
          </a:prstGeom>
          <a:solidFill>
            <a:srgbClr val="B4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/>
              <a:t>캐릭터 </a:t>
            </a:r>
            <a:r>
              <a:rPr lang="en-US" altLang="ko-KR" sz="1800" dirty="0"/>
              <a:t>2</a:t>
            </a:r>
            <a:endParaRPr lang="ko-KR" altLang="en-US" sz="1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34F312F-2A29-46D3-97F6-36DB22EF316A}"/>
              </a:ext>
            </a:extLst>
          </p:cNvPr>
          <p:cNvSpPr/>
          <p:nvPr/>
        </p:nvSpPr>
        <p:spPr>
          <a:xfrm>
            <a:off x="4174853" y="1488467"/>
            <a:ext cx="1438183" cy="514905"/>
          </a:xfrm>
          <a:prstGeom prst="rect">
            <a:avLst/>
          </a:prstGeom>
          <a:solidFill>
            <a:srgbClr val="B4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/>
              <a:t>캐릭터 </a:t>
            </a:r>
            <a:r>
              <a:rPr lang="en-US" altLang="ko-KR" sz="1800" dirty="0"/>
              <a:t>1</a:t>
            </a:r>
            <a:endParaRPr lang="ko-KR" altLang="en-US" sz="1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1BF88B6-00DF-433C-8498-8274A758C3C1}"/>
              </a:ext>
            </a:extLst>
          </p:cNvPr>
          <p:cNvSpPr/>
          <p:nvPr/>
        </p:nvSpPr>
        <p:spPr>
          <a:xfrm>
            <a:off x="4174853" y="3548085"/>
            <a:ext cx="1438183" cy="514905"/>
          </a:xfrm>
          <a:prstGeom prst="rect">
            <a:avLst/>
          </a:prstGeom>
          <a:solidFill>
            <a:srgbClr val="B4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/>
              <a:t>캐릭터 </a:t>
            </a:r>
            <a:r>
              <a:rPr lang="en-US" altLang="ko-KR" sz="1800" dirty="0"/>
              <a:t>3</a:t>
            </a:r>
            <a:endParaRPr lang="ko-KR" altLang="en-US" sz="18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02B69876-966C-44EF-9DB0-A42C153FBBA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384741" y="1745920"/>
            <a:ext cx="790112" cy="10298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550A2816-6366-436C-A637-E61E297F186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384741" y="2775729"/>
            <a:ext cx="79011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E12C922A-4F93-474A-919F-C70211C0A6C4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384741" y="2775729"/>
            <a:ext cx="790112" cy="10298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FDE4629-EE06-4E6B-9A69-351517622EBE}"/>
              </a:ext>
            </a:extLst>
          </p:cNvPr>
          <p:cNvSpPr txBox="1"/>
          <p:nvPr/>
        </p:nvSpPr>
        <p:spPr>
          <a:xfrm>
            <a:off x="3952820" y="990409"/>
            <a:ext cx="188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캐릭터별 스토리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B3400CB-95AE-4998-9C6E-6D88D114BA18}"/>
              </a:ext>
            </a:extLst>
          </p:cNvPr>
          <p:cNvSpPr/>
          <p:nvPr/>
        </p:nvSpPr>
        <p:spPr>
          <a:xfrm>
            <a:off x="6403148" y="2518276"/>
            <a:ext cx="1438183" cy="514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/>
              <a:t>서브 스토리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CCF0056A-E853-4B5D-8E54-BF64142284E5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613036" y="1745920"/>
            <a:ext cx="790112" cy="10298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D0E8D5D4-7BA5-4B17-8F62-FF7AD8B7BDD5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5613036" y="2775729"/>
            <a:ext cx="79011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B60C370E-BFD8-49BB-8547-4F0ECAC0DED5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5613036" y="2775729"/>
            <a:ext cx="790112" cy="10298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6AC3210-9B67-43C5-AE70-427157CE1325}"/>
              </a:ext>
            </a:extLst>
          </p:cNvPr>
          <p:cNvSpPr/>
          <p:nvPr/>
        </p:nvSpPr>
        <p:spPr>
          <a:xfrm>
            <a:off x="8631443" y="2518276"/>
            <a:ext cx="1438183" cy="514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/>
              <a:t>메인 스토리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F814D0C-469C-4A30-ADEC-76B663828146}"/>
              </a:ext>
            </a:extLst>
          </p:cNvPr>
          <p:cNvSpPr txBox="1"/>
          <p:nvPr/>
        </p:nvSpPr>
        <p:spPr>
          <a:xfrm>
            <a:off x="835593" y="4425494"/>
            <a:ext cx="10519226" cy="23544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070C0"/>
                </a:solidFill>
              </a:rPr>
              <a:t>메인 스토리는 통일시켜 게임 플레이의 기반</a:t>
            </a:r>
            <a:r>
              <a:rPr lang="en-US" altLang="ko-KR" sz="1400" b="1" dirty="0">
                <a:solidFill>
                  <a:srgbClr val="0070C0"/>
                </a:solidFill>
              </a:rPr>
              <a:t>(</a:t>
            </a:r>
            <a:r>
              <a:rPr lang="ko-KR" altLang="en-US" sz="1400" b="1" dirty="0">
                <a:solidFill>
                  <a:srgbClr val="0070C0"/>
                </a:solidFill>
              </a:rPr>
              <a:t>최종목표</a:t>
            </a:r>
            <a:r>
              <a:rPr lang="en-US" altLang="ko-KR" sz="1400" b="1" dirty="0">
                <a:solidFill>
                  <a:srgbClr val="0070C0"/>
                </a:solidFill>
              </a:rPr>
              <a:t>)</a:t>
            </a:r>
            <a:r>
              <a:rPr lang="ko-KR" altLang="en-US" sz="1400" b="1" dirty="0">
                <a:solidFill>
                  <a:srgbClr val="0070C0"/>
                </a:solidFill>
              </a:rPr>
              <a:t>을 다짐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070C0"/>
                </a:solidFill>
              </a:rPr>
              <a:t>캐릭터별 스토리에 더욱 집중되게 하면서 다른 캐릭터의 스토리를 보기 위해 반복플레이를 하게 되는 요소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b="1" dirty="0">
                <a:solidFill>
                  <a:srgbClr val="00B050"/>
                </a:solidFill>
              </a:rPr>
              <a:t>2</a:t>
            </a:r>
            <a:r>
              <a:rPr lang="ko-KR" altLang="en-US" sz="1400" b="1" dirty="0">
                <a:solidFill>
                  <a:srgbClr val="00B050"/>
                </a:solidFill>
              </a:rPr>
              <a:t>번째 메인 스토리부터 </a:t>
            </a:r>
            <a:r>
              <a:rPr lang="ko-KR" altLang="en-US" sz="1400" b="1" dirty="0" err="1">
                <a:solidFill>
                  <a:srgbClr val="00B050"/>
                </a:solidFill>
              </a:rPr>
              <a:t>클리어</a:t>
            </a:r>
            <a:r>
              <a:rPr lang="ko-KR" altLang="en-US" sz="1400" b="1" dirty="0">
                <a:solidFill>
                  <a:srgbClr val="00B050"/>
                </a:solidFill>
              </a:rPr>
              <a:t> 마다 캐릭터가 하나씩 사라진다</a:t>
            </a:r>
            <a:r>
              <a:rPr lang="en-US" altLang="ko-KR" sz="1400" dirty="0"/>
              <a:t>. </a:t>
            </a:r>
            <a:r>
              <a:rPr lang="ko-KR" altLang="en-US" sz="1400" dirty="0"/>
              <a:t>순서는 육성 수준이 가장 낮은 캐릭터부터 사라진다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/>
              <a:t>첫 번째 때 사라지지 않는 이유는 첫 번째 메인 스토리가 아무 캐릭터와도 관련 없는 </a:t>
            </a:r>
            <a:r>
              <a:rPr lang="ko-KR" altLang="en-US" sz="1400" dirty="0" err="1"/>
              <a:t>초월자와</a:t>
            </a:r>
            <a:r>
              <a:rPr lang="ko-KR" altLang="en-US" sz="1400" dirty="0"/>
              <a:t> 관련된 세계이기 때문이다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/>
              <a:t>게임을 </a:t>
            </a:r>
            <a:r>
              <a:rPr lang="ko-KR" altLang="en-US" sz="1400" dirty="0" err="1"/>
              <a:t>클리어</a:t>
            </a:r>
            <a:r>
              <a:rPr lang="ko-KR" altLang="en-US" sz="1400" dirty="0"/>
              <a:t> 하고 </a:t>
            </a:r>
            <a:r>
              <a:rPr lang="en-US" altLang="ko-KR" sz="1400" dirty="0"/>
              <a:t>2</a:t>
            </a:r>
            <a:r>
              <a:rPr lang="ko-KR" altLang="en-US" sz="1400" dirty="0" err="1"/>
              <a:t>회차가</a:t>
            </a:r>
            <a:r>
              <a:rPr lang="ko-KR" altLang="en-US" sz="1400" dirty="0"/>
              <a:t> 시작되면</a:t>
            </a:r>
            <a:r>
              <a:rPr lang="en-US" altLang="ko-KR" sz="1400" dirty="0"/>
              <a:t>, </a:t>
            </a:r>
            <a:r>
              <a:rPr lang="ko-KR" altLang="en-US" sz="1400" dirty="0"/>
              <a:t>첫 메인 스토리의 세계는 새롭게 초월자가 된 캐릭터로 지정된다 </a:t>
            </a:r>
            <a:r>
              <a:rPr lang="en-US" altLang="ko-KR" sz="1400" dirty="0"/>
              <a:t>(</a:t>
            </a:r>
            <a:r>
              <a:rPr lang="ko-KR" altLang="en-US" sz="1400" b="1" dirty="0" err="1">
                <a:solidFill>
                  <a:srgbClr val="00B050"/>
                </a:solidFill>
              </a:rPr>
              <a:t>초월자</a:t>
            </a:r>
            <a:r>
              <a:rPr lang="ko-KR" altLang="en-US" sz="1400" b="1" dirty="0">
                <a:solidFill>
                  <a:srgbClr val="00B050"/>
                </a:solidFill>
              </a:rPr>
              <a:t> 캐릭터 해금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400" b="1" dirty="0">
                <a:solidFill>
                  <a:srgbClr val="0070C0"/>
                </a:solidFill>
              </a:rPr>
              <a:t>한 번에 많은 캐릭터에 집중 할 수 없으므로</a:t>
            </a:r>
            <a:r>
              <a:rPr lang="en-US" altLang="ko-KR" sz="1400" b="1" dirty="0">
                <a:solidFill>
                  <a:srgbClr val="0070C0"/>
                </a:solidFill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</a:rPr>
              <a:t>유저가 점차 진행하며 캐릭터 하나에 집중하게 만들 수 있다</a:t>
            </a:r>
            <a:r>
              <a:rPr lang="en-US" altLang="ko-KR" sz="1400" b="1" dirty="0">
                <a:solidFill>
                  <a:srgbClr val="0070C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400" b="1" dirty="0">
                <a:solidFill>
                  <a:srgbClr val="0070C0"/>
                </a:solidFill>
              </a:rPr>
              <a:t>다른 캐릭터의 스토리나 모습을 보기 위해 반복 플레이를 하게 만드는 요소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8F4C8786-C25C-4CFB-920E-9D998CA3A2E2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7841331" y="2775729"/>
            <a:ext cx="79011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58">
            <a:extLst>
              <a:ext uri="{FF2B5EF4-FFF2-40B4-BE49-F238E27FC236}">
                <a16:creationId xmlns:a16="http://schemas.microsoft.com/office/drawing/2014/main" xmlns="" id="{2052687C-BCE2-46DB-8BE9-DCB9A8DF0F73}"/>
              </a:ext>
            </a:extLst>
          </p:cNvPr>
          <p:cNvCxnSpPr>
            <a:cxnSpLocks/>
            <a:stCxn id="17" idx="3"/>
            <a:endCxn id="5" idx="1"/>
          </p:cNvCxnSpPr>
          <p:nvPr/>
        </p:nvCxnSpPr>
        <p:spPr>
          <a:xfrm flipH="1">
            <a:off x="1946558" y="2775729"/>
            <a:ext cx="8123068" cy="12700"/>
          </a:xfrm>
          <a:prstGeom prst="bentConnector5">
            <a:avLst>
              <a:gd name="adj1" fmla="val -2814"/>
              <a:gd name="adj2" fmla="val 12075732"/>
              <a:gd name="adj3" fmla="val 10281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26C2684-6519-4CED-B48A-E9ECA1E3C585}"/>
              </a:ext>
            </a:extLst>
          </p:cNvPr>
          <p:cNvSpPr txBox="1"/>
          <p:nvPr/>
        </p:nvSpPr>
        <p:spPr>
          <a:xfrm>
            <a:off x="10418963" y="33634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반복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0708B2FF-A3E5-48FC-BDED-D5DFF1687041}"/>
              </a:ext>
            </a:extLst>
          </p:cNvPr>
          <p:cNvSpPr/>
          <p:nvPr/>
        </p:nvSpPr>
        <p:spPr>
          <a:xfrm>
            <a:off x="1946558" y="1488466"/>
            <a:ext cx="1438183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/>
              <a:t>프롤로그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1C079204-6ECA-4559-B303-51D5672A4ECA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>
            <a:off x="2665650" y="2003371"/>
            <a:ext cx="0" cy="51490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986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 smtClean="0"/>
              <a:t>스토리텔링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스테이지 플롯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0852D16-E057-40B8-BE24-F52B8F630D75}"/>
              </a:ext>
            </a:extLst>
          </p:cNvPr>
          <p:cNvSpPr/>
          <p:nvPr/>
        </p:nvSpPr>
        <p:spPr>
          <a:xfrm>
            <a:off x="1002435" y="2293768"/>
            <a:ext cx="1438183" cy="514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스테이지 </a:t>
            </a:r>
            <a:r>
              <a:rPr lang="en-US" altLang="ko-KR" sz="1600" dirty="0">
                <a:solidFill>
                  <a:schemeClr val="tx1"/>
                </a:solidFill>
              </a:rPr>
              <a:t>1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52575FD-0DFB-4371-8DE7-889EBB53B4A5}"/>
              </a:ext>
            </a:extLst>
          </p:cNvPr>
          <p:cNvSpPr/>
          <p:nvPr/>
        </p:nvSpPr>
        <p:spPr>
          <a:xfrm>
            <a:off x="3230730" y="2293768"/>
            <a:ext cx="1438183" cy="514905"/>
          </a:xfrm>
          <a:prstGeom prst="rect">
            <a:avLst/>
          </a:prstGeom>
          <a:solidFill>
            <a:srgbClr val="8B8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스테이지 </a:t>
            </a:r>
            <a:r>
              <a:rPr lang="en-US" altLang="ko-KR" sz="1600" dirty="0">
                <a:solidFill>
                  <a:schemeClr val="tx1"/>
                </a:solidFill>
              </a:rPr>
              <a:t>2-2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CD95A40-32F6-4A47-B409-28834EE89E33}"/>
              </a:ext>
            </a:extLst>
          </p:cNvPr>
          <p:cNvSpPr/>
          <p:nvPr/>
        </p:nvSpPr>
        <p:spPr>
          <a:xfrm>
            <a:off x="3230730" y="1263959"/>
            <a:ext cx="1438183" cy="514905"/>
          </a:xfrm>
          <a:prstGeom prst="rect">
            <a:avLst/>
          </a:prstGeom>
          <a:solidFill>
            <a:srgbClr val="8B8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스테이지 </a:t>
            </a:r>
            <a:r>
              <a:rPr lang="en-US" altLang="ko-KR" sz="1600" dirty="0">
                <a:solidFill>
                  <a:schemeClr val="tx1"/>
                </a:solidFill>
              </a:rPr>
              <a:t>2-1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965E319-C6AE-4D38-910E-58A9F1BEAA81}"/>
              </a:ext>
            </a:extLst>
          </p:cNvPr>
          <p:cNvSpPr/>
          <p:nvPr/>
        </p:nvSpPr>
        <p:spPr>
          <a:xfrm>
            <a:off x="3230730" y="3323577"/>
            <a:ext cx="1438183" cy="514905"/>
          </a:xfrm>
          <a:prstGeom prst="rect">
            <a:avLst/>
          </a:prstGeom>
          <a:solidFill>
            <a:srgbClr val="8B8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스테이지 </a:t>
            </a:r>
            <a:r>
              <a:rPr lang="en-US" altLang="ko-KR" sz="1600" dirty="0">
                <a:solidFill>
                  <a:schemeClr val="tx1"/>
                </a:solidFill>
              </a:rPr>
              <a:t>2-3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6A7CB1C6-174F-4EF5-907F-D08CE97F7068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440618" y="1521412"/>
            <a:ext cx="790112" cy="10298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14D91E47-F643-4C5F-8723-4C3986E3B1C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40618" y="2551221"/>
            <a:ext cx="79011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C35731D5-A929-4CBF-A045-81CE3CEEA329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40618" y="2551221"/>
            <a:ext cx="790112" cy="10298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ABAD0E80-0824-493B-AD2C-CD92C5936F39}"/>
              </a:ext>
            </a:extLst>
          </p:cNvPr>
          <p:cNvSpPr/>
          <p:nvPr/>
        </p:nvSpPr>
        <p:spPr>
          <a:xfrm>
            <a:off x="5459025" y="2293768"/>
            <a:ext cx="1438183" cy="514905"/>
          </a:xfrm>
          <a:prstGeom prst="rect">
            <a:avLst/>
          </a:prstGeom>
          <a:solidFill>
            <a:srgbClr val="A6B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스테이지 </a:t>
            </a:r>
            <a:r>
              <a:rPr lang="en-US" altLang="ko-KR" sz="1600" dirty="0">
                <a:solidFill>
                  <a:schemeClr val="tx1"/>
                </a:solidFill>
              </a:rPr>
              <a:t>3-2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A946B292-78E8-445B-ADCB-E37ED64E6A4D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668913" y="1521412"/>
            <a:ext cx="79011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4BA4C5A4-F2B1-443F-B712-DF2B2E891FDF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4668913" y="2551221"/>
            <a:ext cx="79011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DDF8A4F7-D2BC-450D-B1B1-29200B69E586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4668913" y="2551221"/>
            <a:ext cx="790112" cy="10298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4C55C101-2B3F-4BD5-B340-EDEDF727671D}"/>
              </a:ext>
            </a:extLst>
          </p:cNvPr>
          <p:cNvSpPr/>
          <p:nvPr/>
        </p:nvSpPr>
        <p:spPr>
          <a:xfrm>
            <a:off x="5459025" y="1263959"/>
            <a:ext cx="1438183" cy="514905"/>
          </a:xfrm>
          <a:prstGeom prst="rect">
            <a:avLst/>
          </a:prstGeom>
          <a:solidFill>
            <a:srgbClr val="A6B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스테이지 </a:t>
            </a:r>
            <a:r>
              <a:rPr lang="en-US" altLang="ko-KR" sz="1600" dirty="0">
                <a:solidFill>
                  <a:schemeClr val="tx1"/>
                </a:solidFill>
              </a:rPr>
              <a:t>3-1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01DEFEF0-0901-4330-9209-C829B3EDBFC6}"/>
              </a:ext>
            </a:extLst>
          </p:cNvPr>
          <p:cNvSpPr/>
          <p:nvPr/>
        </p:nvSpPr>
        <p:spPr>
          <a:xfrm>
            <a:off x="7687320" y="1263959"/>
            <a:ext cx="1438183" cy="514905"/>
          </a:xfrm>
          <a:prstGeom prst="rect">
            <a:avLst/>
          </a:prstGeom>
          <a:solidFill>
            <a:srgbClr val="8BB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스테이지 </a:t>
            </a:r>
            <a:r>
              <a:rPr lang="en-US" altLang="ko-KR" sz="1600" dirty="0">
                <a:solidFill>
                  <a:schemeClr val="tx1"/>
                </a:solidFill>
              </a:rPr>
              <a:t>4-1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FB865AB-84E7-4067-90AA-A25268551207}"/>
              </a:ext>
            </a:extLst>
          </p:cNvPr>
          <p:cNvSpPr/>
          <p:nvPr/>
        </p:nvSpPr>
        <p:spPr>
          <a:xfrm>
            <a:off x="7687320" y="2293768"/>
            <a:ext cx="1438183" cy="514905"/>
          </a:xfrm>
          <a:prstGeom prst="rect">
            <a:avLst/>
          </a:prstGeom>
          <a:solidFill>
            <a:srgbClr val="8BB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스테이지 </a:t>
            </a:r>
            <a:r>
              <a:rPr lang="en-US" altLang="ko-KR" sz="1600" dirty="0">
                <a:solidFill>
                  <a:schemeClr val="tx1"/>
                </a:solidFill>
              </a:rPr>
              <a:t>4-2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366E4178-E555-4F14-BED5-A714D0133BBB}"/>
              </a:ext>
            </a:extLst>
          </p:cNvPr>
          <p:cNvSpPr/>
          <p:nvPr/>
        </p:nvSpPr>
        <p:spPr>
          <a:xfrm>
            <a:off x="7687320" y="3323577"/>
            <a:ext cx="1438183" cy="514905"/>
          </a:xfrm>
          <a:prstGeom prst="rect">
            <a:avLst/>
          </a:prstGeom>
          <a:solidFill>
            <a:srgbClr val="8BB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스테이지 </a:t>
            </a:r>
            <a:r>
              <a:rPr lang="en-US" altLang="ko-KR" sz="1600" dirty="0">
                <a:solidFill>
                  <a:schemeClr val="tx1"/>
                </a:solidFill>
              </a:rPr>
              <a:t>4-3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BAE03BA4-8E54-48CA-B256-1FCE13BF367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897208" y="1521411"/>
            <a:ext cx="790112" cy="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A6CBA2E9-0E93-42A9-9672-868D40673BA1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897208" y="1521412"/>
            <a:ext cx="790112" cy="10298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BE7D97DC-C867-41E8-B82F-E64F2161CE7D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6897208" y="2551221"/>
            <a:ext cx="790112" cy="10298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C0575277-C1CA-437E-8EB6-44BFBE4D00C0}"/>
              </a:ext>
            </a:extLst>
          </p:cNvPr>
          <p:cNvSpPr/>
          <p:nvPr/>
        </p:nvSpPr>
        <p:spPr>
          <a:xfrm>
            <a:off x="9915615" y="2293768"/>
            <a:ext cx="1438183" cy="514905"/>
          </a:xfrm>
          <a:prstGeom prst="rect">
            <a:avLst/>
          </a:prstGeom>
          <a:solidFill>
            <a:srgbClr val="99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스테이지엔딩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676BF32F-72E0-46DB-A80E-F70B66B14E11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>
            <a:off x="9125503" y="2551221"/>
            <a:ext cx="79011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B3CE4FBA-6B00-4091-A01F-C268C3AA4F52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>
            <a:off x="9125503" y="1521412"/>
            <a:ext cx="790112" cy="10298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9A4DDAEF-4AE6-4433-BF74-81743E7749F4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 flipV="1">
            <a:off x="9125503" y="2551221"/>
            <a:ext cx="790112" cy="10298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3CADA26F-156E-4CE3-A509-1DC1D9F23022}"/>
              </a:ext>
            </a:extLst>
          </p:cNvPr>
          <p:cNvSpPr/>
          <p:nvPr/>
        </p:nvSpPr>
        <p:spPr>
          <a:xfrm>
            <a:off x="9915615" y="3323577"/>
            <a:ext cx="1438183" cy="514905"/>
          </a:xfrm>
          <a:prstGeom prst="rect">
            <a:avLst/>
          </a:prstGeom>
          <a:solidFill>
            <a:srgbClr val="99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IF</a:t>
            </a:r>
            <a:r>
              <a:rPr lang="ko-KR" altLang="en-US" sz="1600" dirty="0">
                <a:solidFill>
                  <a:schemeClr val="tx1"/>
                </a:solidFill>
              </a:rPr>
              <a:t> 엔딩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9F4E6777-DB96-428D-90CF-75E484166686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>
            <a:off x="9125503" y="3581030"/>
            <a:ext cx="79011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10219B0-DEFC-4212-97C6-6B1FF5D3A176}"/>
              </a:ext>
            </a:extLst>
          </p:cNvPr>
          <p:cNvSpPr txBox="1"/>
          <p:nvPr/>
        </p:nvSpPr>
        <p:spPr>
          <a:xfrm>
            <a:off x="1155392" y="4088219"/>
            <a:ext cx="98796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메인 스토리 별로 스테이지 플롯이 적용되며</a:t>
            </a:r>
            <a:r>
              <a:rPr lang="en-US" altLang="ko-KR" sz="1400" dirty="0"/>
              <a:t>, </a:t>
            </a:r>
            <a:r>
              <a:rPr lang="ko-KR" altLang="en-US" sz="1400" dirty="0"/>
              <a:t>스테이지 안에는 중간 세이브가 가능한 지점이 존재함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스테이지 엔딩 부분에서 보스 몬스터가 등장하며</a:t>
            </a:r>
            <a:r>
              <a:rPr lang="en-US" altLang="ko-KR" sz="1400" dirty="0"/>
              <a:t>, </a:t>
            </a:r>
            <a:r>
              <a:rPr lang="ko-KR" altLang="en-US" sz="1400" dirty="0"/>
              <a:t>쓰러뜨렸을 때 초월자와 관계된 스토리를 전달함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IF</a:t>
            </a:r>
            <a:r>
              <a:rPr lang="ko-KR" altLang="en-US" sz="1400" dirty="0"/>
              <a:t> 엔딩으로 진행했을 경우에는 캐릭터가 이러한 선택을 했을 경우에는 어떤 결말을 맞이할 수도 있었다는</a:t>
            </a:r>
            <a:endParaRPr lang="en-US" altLang="ko-KR" sz="1400" dirty="0"/>
          </a:p>
          <a:p>
            <a:pPr indent="270000">
              <a:lnSpc>
                <a:spcPct val="150000"/>
              </a:lnSpc>
            </a:pPr>
            <a:r>
              <a:rPr lang="en-US" altLang="ko-KR" sz="1400" b="1" dirty="0">
                <a:solidFill>
                  <a:srgbClr val="00B050"/>
                </a:solidFill>
              </a:rPr>
              <a:t>IF </a:t>
            </a:r>
            <a:r>
              <a:rPr lang="ko-KR" altLang="en-US" sz="1400" b="1" dirty="0">
                <a:solidFill>
                  <a:srgbClr val="00B050"/>
                </a:solidFill>
              </a:rPr>
              <a:t>스토리를 전달하면서 게임자체에는 영향을 미치지 않는 구조</a:t>
            </a:r>
            <a:r>
              <a:rPr lang="ko-KR" altLang="en-US" sz="1400" dirty="0"/>
              <a:t>로 짜여짐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070C0"/>
                </a:solidFill>
              </a:rPr>
              <a:t>스테이지의 병렬구조를 통해서 유저가 스스로 스토리를 선택하고 개입한다는 느낌을 주도록 함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070C0"/>
                </a:solidFill>
              </a:rPr>
              <a:t>클리어 했을 때 스토리의 핵심 요소를 전달함으로써 스토리가 일종의 보상으로 느껴지도록 함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070C0"/>
                </a:solidFill>
              </a:rPr>
              <a:t>IF</a:t>
            </a:r>
            <a:r>
              <a:rPr lang="ko-KR" altLang="en-US" sz="1400" b="1" dirty="0">
                <a:solidFill>
                  <a:srgbClr val="0070C0"/>
                </a:solidFill>
              </a:rPr>
              <a:t>엔딩을 통하여 캐릭터나 세계관의 새로운 스토리를 전달하면서 멀티 </a:t>
            </a:r>
            <a:r>
              <a:rPr lang="ko-KR" altLang="en-US" sz="1400" b="1" dirty="0" err="1">
                <a:solidFill>
                  <a:srgbClr val="0070C0"/>
                </a:solidFill>
              </a:rPr>
              <a:t>엔딩과도</a:t>
            </a:r>
            <a:r>
              <a:rPr lang="ko-KR" altLang="en-US" sz="1400" b="1" dirty="0">
                <a:solidFill>
                  <a:srgbClr val="0070C0"/>
                </a:solidFill>
              </a:rPr>
              <a:t> 같은 경험을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전달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solidFill>
                  <a:srgbClr val="0070C0"/>
                </a:solidFill>
              </a:rPr>
              <a:t>IF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엔딩은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스테이지가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클리어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되지는 않으며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스테이지를 다시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클리어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해야 한다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(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별도의 보상 지급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) (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캐릭터 소멸 안됨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)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05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 smtClean="0"/>
              <a:t>스토리텔링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 smtClean="0"/>
              <a:t>시놉시스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8"/>
          </p:nvPr>
        </p:nvSpPr>
        <p:spPr>
          <a:xfrm>
            <a:off x="5879182" y="909514"/>
            <a:ext cx="5832648" cy="5400600"/>
          </a:xfrm>
        </p:spPr>
        <p:txBody>
          <a:bodyPr/>
          <a:lstStyle/>
          <a:p>
            <a:r>
              <a:rPr lang="ko-KR" altLang="en-US" sz="1400" dirty="0"/>
              <a:t>우리가 살아가는 차원과는 다른 </a:t>
            </a:r>
            <a:r>
              <a:rPr lang="ko-KR" altLang="en-US" b="1" dirty="0">
                <a:solidFill>
                  <a:srgbClr val="00B050"/>
                </a:solidFill>
              </a:rPr>
              <a:t>또 다른 차원이 존재한다</a:t>
            </a:r>
            <a:r>
              <a:rPr lang="ko-KR" altLang="en-US" sz="1400" dirty="0"/>
              <a:t>는 것을 인류가 알게 된 것은 평행우주들을 연결하는 차원의 문이 열리고 그곳을 통해 </a:t>
            </a:r>
            <a:r>
              <a:rPr lang="ko-KR" altLang="en-US" sz="1400" dirty="0" err="1"/>
              <a:t>몬스터들이</a:t>
            </a:r>
            <a:r>
              <a:rPr lang="ko-KR" altLang="en-US" sz="1400" dirty="0"/>
              <a:t> 쏟아져 나오고부터였다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몬스터를</a:t>
            </a:r>
            <a:r>
              <a:rPr lang="ko-KR" altLang="en-US" sz="1400" dirty="0"/>
              <a:t> 막아내는 것만으로 급급했던 인류였지만</a:t>
            </a:r>
            <a:r>
              <a:rPr lang="en-US" altLang="ko-KR" sz="1400" dirty="0"/>
              <a:t>, </a:t>
            </a:r>
            <a:r>
              <a:rPr lang="ko-KR" altLang="en-US" sz="1400" dirty="0"/>
              <a:t>어느 날 한 </a:t>
            </a:r>
            <a:r>
              <a:rPr lang="ko-KR" altLang="en-US" b="1" dirty="0">
                <a:solidFill>
                  <a:srgbClr val="00B050"/>
                </a:solidFill>
              </a:rPr>
              <a:t>영웅</a:t>
            </a:r>
            <a:r>
              <a:rPr lang="ko-KR" altLang="en-US" sz="1400" dirty="0"/>
              <a:t>이 나타나자 전세가 바뀌었다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영웅은 혼자서 모든 </a:t>
            </a:r>
            <a:r>
              <a:rPr lang="ko-KR" altLang="en-US" sz="1400" dirty="0" err="1"/>
              <a:t>몬스터를</a:t>
            </a:r>
            <a:r>
              <a:rPr lang="ko-KR" altLang="en-US" sz="1400" dirty="0"/>
              <a:t> 막아냈고</a:t>
            </a:r>
            <a:r>
              <a:rPr lang="en-US" altLang="ko-KR" sz="1400" dirty="0"/>
              <a:t> </a:t>
            </a:r>
            <a:r>
              <a:rPr lang="ko-KR" altLang="en-US" sz="1400" dirty="0"/>
              <a:t>인류를 위기에서 구해냈다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하지만 </a:t>
            </a:r>
            <a:r>
              <a:rPr lang="ko-KR" altLang="en-US" sz="1400" dirty="0" err="1"/>
              <a:t>몬스터는</a:t>
            </a:r>
            <a:r>
              <a:rPr lang="ko-KR" altLang="en-US" sz="1400" dirty="0"/>
              <a:t> 끊임없이 나타났고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몬스터가</a:t>
            </a:r>
            <a:r>
              <a:rPr lang="ko-KR" altLang="en-US" sz="1400" dirty="0"/>
              <a:t> 나타나는 차원의 문을 닫아서 직접적인 원인을 제거해야겠다고 생각한 영웅은 차원의 문으로 뛰어들었다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차원의 틈새라 불리는 이곳에는 </a:t>
            </a:r>
            <a:r>
              <a:rPr lang="ko-KR" altLang="en-US" b="1" dirty="0">
                <a:solidFill>
                  <a:srgbClr val="00B050"/>
                </a:solidFill>
              </a:rPr>
              <a:t>다른 차원에서 온 영웅들이 존재</a:t>
            </a:r>
            <a:r>
              <a:rPr lang="ko-KR" altLang="en-US" sz="1400" dirty="0"/>
              <a:t>했고 혼자서는 감당하기 힘든 강한 적들이 많다는 것도 알게 되었다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특히나 이곳을 지배하는</a:t>
            </a:r>
            <a:r>
              <a:rPr lang="en-US" altLang="ko-KR" sz="1400" dirty="0"/>
              <a:t> </a:t>
            </a:r>
            <a:r>
              <a:rPr lang="ko-KR" altLang="en-US" b="1" dirty="0" err="1">
                <a:solidFill>
                  <a:srgbClr val="00B050"/>
                </a:solidFill>
              </a:rPr>
              <a:t>초월자</a:t>
            </a:r>
            <a:r>
              <a:rPr lang="ko-KR" altLang="en-US" sz="1400" dirty="0" err="1"/>
              <a:t>는</a:t>
            </a:r>
            <a:r>
              <a:rPr lang="ko-KR" altLang="en-US" sz="1400" dirty="0"/>
              <a:t> 모든 차원을 지배하기 위해서 </a:t>
            </a:r>
            <a:r>
              <a:rPr lang="ko-KR" altLang="en-US" sz="1400" dirty="0" err="1"/>
              <a:t>몬스터들을</a:t>
            </a:r>
            <a:r>
              <a:rPr lang="ko-KR" altLang="en-US" sz="1400" dirty="0"/>
              <a:t> 보내고 있던 </a:t>
            </a:r>
            <a:r>
              <a:rPr lang="ko-KR" altLang="en-US" sz="1400" dirty="0" err="1"/>
              <a:t>원흉이였다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영웅들은 </a:t>
            </a:r>
            <a:r>
              <a:rPr lang="ko-KR" altLang="en-US" sz="1400" dirty="0" err="1"/>
              <a:t>초월자를</a:t>
            </a:r>
            <a:r>
              <a:rPr lang="ko-KR" altLang="en-US" sz="1400" dirty="0"/>
              <a:t> 쓰러뜨리고 각자의 세계를 구하기 위해 서로 힘을 합쳐 싸우기로 </a:t>
            </a:r>
            <a:r>
              <a:rPr lang="ko-KR" altLang="en-US" sz="1400" dirty="0" smtClean="0"/>
              <a:t>한다</a:t>
            </a:r>
            <a:endParaRPr lang="en-US" altLang="ko-KR" sz="1400" dirty="0"/>
          </a:p>
        </p:txBody>
      </p:sp>
      <p:pic>
        <p:nvPicPr>
          <p:cNvPr id="11" name="그림 개체 틀 13">
            <a:extLst>
              <a:ext uri="{FF2B5EF4-FFF2-40B4-BE49-F238E27FC236}">
                <a16:creationId xmlns:a16="http://schemas.microsoft.com/office/drawing/2014/main" xmlns="" id="{87FEF7CE-B300-489C-9618-EFE58506FE3F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0" b="8130"/>
          <a:stretch>
            <a:fillRect/>
          </a:stretch>
        </p:blipFill>
        <p:spPr>
          <a:xfrm>
            <a:off x="478582" y="909638"/>
            <a:ext cx="5156542" cy="2592387"/>
          </a:xfrm>
          <a:prstGeom prst="rect">
            <a:avLst/>
          </a:prstGeom>
        </p:spPr>
      </p:pic>
      <p:pic>
        <p:nvPicPr>
          <p:cNvPr id="12" name="Picture 2" descr="MtG card art by Raymond Swanland: Fell the Mighty">
            <a:extLst>
              <a:ext uri="{FF2B5EF4-FFF2-40B4-BE49-F238E27FC236}">
                <a16:creationId xmlns:a16="http://schemas.microsoft.com/office/drawing/2014/main" xmlns="" id="{0D308674-7444-4C8F-BC34-A5F69362C400}"/>
              </a:ext>
            </a:extLst>
          </p:cNvPr>
          <p:cNvPicPr>
            <a:picLocks noGrp="1" noChangeAspect="1" noChangeArrowheads="1"/>
          </p:cNvPicPr>
          <p:nvPr>
            <p:ph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4" b="15274"/>
          <a:stretch>
            <a:fillRect/>
          </a:stretch>
        </p:blipFill>
        <p:spPr bwMode="auto">
          <a:xfrm>
            <a:off x="476946" y="3717925"/>
            <a:ext cx="5159814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37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게임 </a:t>
            </a:r>
            <a:r>
              <a:rPr lang="ko-KR" altLang="en-US" dirty="0" err="1" smtClean="0"/>
              <a:t>콘텐츠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프롤로그</a:t>
            </a:r>
            <a:endParaRPr lang="ko-KR" alt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xmlns="" id="{F4BD2CB3-21EC-4077-AC7B-0BD07A4E6BD2}"/>
              </a:ext>
            </a:extLst>
          </p:cNvPr>
          <p:cNvSpPr txBox="1">
            <a:spLocks/>
          </p:cNvSpPr>
          <p:nvPr/>
        </p:nvSpPr>
        <p:spPr>
          <a:xfrm>
            <a:off x="4386764" y="1117118"/>
            <a:ext cx="7482520" cy="5442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400" b="1" dirty="0"/>
              <a:t>전 캐릭터 공통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어딘가로 도착한 캐릭터 </a:t>
            </a:r>
            <a:r>
              <a:rPr lang="en-US" altLang="ko-KR" sz="1400" dirty="0"/>
              <a:t>(</a:t>
            </a:r>
            <a:r>
              <a:rPr lang="ko-KR" altLang="en-US" sz="1400" dirty="0"/>
              <a:t>어딘지 몰라 살펴봄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좌측 이미지와 유사한 상인같은 인물이 걸어 나온다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B050"/>
                </a:solidFill>
              </a:rPr>
              <a:t>기본적인 조작방법과 상점 이용법 등을 알려줌 </a:t>
            </a:r>
            <a:r>
              <a:rPr lang="en-US" altLang="ko-KR" sz="1400" b="1" dirty="0">
                <a:solidFill>
                  <a:srgbClr val="00B050"/>
                </a:solidFill>
              </a:rPr>
              <a:t>(</a:t>
            </a:r>
            <a:r>
              <a:rPr lang="ko-KR" altLang="en-US" sz="1400" b="1" dirty="0">
                <a:solidFill>
                  <a:srgbClr val="00B050"/>
                </a:solidFill>
              </a:rPr>
              <a:t>가이드</a:t>
            </a:r>
            <a:r>
              <a:rPr lang="en-US" altLang="ko-KR" sz="1400" b="1" dirty="0">
                <a:solidFill>
                  <a:srgbClr val="00B050"/>
                </a:solidFill>
              </a:rPr>
              <a:t>, </a:t>
            </a:r>
            <a:r>
              <a:rPr lang="ko-KR" altLang="en-US" sz="1400" b="1" dirty="0">
                <a:solidFill>
                  <a:srgbClr val="00B050"/>
                </a:solidFill>
              </a:rPr>
              <a:t>상점</a:t>
            </a:r>
            <a:r>
              <a:rPr lang="en-US" altLang="ko-KR" sz="1400" b="1" dirty="0">
                <a:solidFill>
                  <a:srgbClr val="00B050"/>
                </a:solidFill>
              </a:rPr>
              <a:t>NPC)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게임에 대한 기본 배경설명</a:t>
            </a:r>
            <a:r>
              <a:rPr lang="en-US" altLang="ko-KR" sz="1400" dirty="0"/>
              <a:t>(</a:t>
            </a:r>
            <a:r>
              <a:rPr lang="ko-KR" altLang="en-US" sz="1400" dirty="0"/>
              <a:t>다차원</a:t>
            </a:r>
            <a:r>
              <a:rPr lang="en-US" altLang="ko-KR" sz="1400" dirty="0"/>
              <a:t>, </a:t>
            </a:r>
            <a:r>
              <a:rPr lang="ko-KR" altLang="en-US" sz="1400" dirty="0"/>
              <a:t>죽어도 부활</a:t>
            </a:r>
            <a:r>
              <a:rPr lang="en-US" altLang="ko-KR" sz="1400" dirty="0"/>
              <a:t>)</a:t>
            </a:r>
            <a:r>
              <a:rPr lang="ko-KR" altLang="en-US" sz="1400" dirty="0"/>
              <a:t>과 초월자에 대한 정보전달</a:t>
            </a:r>
            <a:r>
              <a:rPr lang="en-US" altLang="ko-KR" sz="14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“</a:t>
            </a:r>
            <a:r>
              <a:rPr lang="ko-KR" altLang="en-US" sz="1400" dirty="0"/>
              <a:t>먼저 저곳부터 공략해보게</a:t>
            </a:r>
            <a:r>
              <a:rPr lang="en-US" altLang="ko-KR" sz="1400" dirty="0"/>
              <a:t>” (</a:t>
            </a:r>
            <a:r>
              <a:rPr lang="ko-KR" altLang="en-US" sz="1400" b="1" dirty="0">
                <a:solidFill>
                  <a:srgbClr val="00B050"/>
                </a:solidFill>
              </a:rPr>
              <a:t>첫 스테이지 진입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구성 의도</a:t>
            </a:r>
            <a:endParaRPr lang="en-US" altLang="ko-KR" sz="1400" b="1" dirty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400" b="1" dirty="0">
                <a:solidFill>
                  <a:srgbClr val="0070C0"/>
                </a:solidFill>
              </a:rPr>
              <a:t>시작 부분에 유저에게 조작방법과 플레이에 대해서 가르쳐 줄 가이드 </a:t>
            </a:r>
            <a:r>
              <a:rPr lang="en-US" altLang="ko-KR" sz="1400" b="1" dirty="0">
                <a:solidFill>
                  <a:srgbClr val="0070C0"/>
                </a:solidFill>
              </a:rPr>
              <a:t>NPC</a:t>
            </a:r>
            <a:r>
              <a:rPr lang="ko-KR" altLang="en-US" sz="1400" b="1" dirty="0">
                <a:solidFill>
                  <a:srgbClr val="0070C0"/>
                </a:solidFill>
              </a:rPr>
              <a:t>를 붙여 줌으로써 유저에게 게임에 대해 빠르게 익숙해 지도록 함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400" b="1" dirty="0">
                <a:solidFill>
                  <a:srgbClr val="0070C0"/>
                </a:solidFill>
              </a:rPr>
              <a:t>초월자에 대한 얘기를 통해 강대한 적이 존재한다는 것을 전달하고 다양한 사람들이 많다는 것을 통해 다차원 세계관이라는 것을 전달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400" b="1" dirty="0">
                <a:solidFill>
                  <a:srgbClr val="0070C0"/>
                </a:solidFill>
              </a:rPr>
              <a:t>죽음으로 게임이 끝나는 것이 아니라 죽음을 통해 게임에 익숙해지고 숙련도를 쌓아간다는 것을 전달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/>
          </a:p>
        </p:txBody>
      </p:sp>
      <p:pic>
        <p:nvPicPr>
          <p:cNvPr id="12" name="그림 개체 틀 10">
            <a:extLst>
              <a:ext uri="{FF2B5EF4-FFF2-40B4-BE49-F238E27FC236}">
                <a16:creationId xmlns:a16="http://schemas.microsoft.com/office/drawing/2014/main" xmlns="" id="{CDA09B2C-2AC3-4DD1-A75F-6B25D847F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1" b="16747"/>
          <a:stretch/>
        </p:blipFill>
        <p:spPr>
          <a:xfrm>
            <a:off x="469697" y="1922567"/>
            <a:ext cx="3560665" cy="35444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B78B52B-937D-472F-A559-AD1BE10B3D19}"/>
              </a:ext>
            </a:extLst>
          </p:cNvPr>
          <p:cNvSpPr/>
          <p:nvPr/>
        </p:nvSpPr>
        <p:spPr>
          <a:xfrm>
            <a:off x="4334116" y="3789573"/>
            <a:ext cx="7535167" cy="27704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7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게임 </a:t>
            </a:r>
            <a:r>
              <a:rPr lang="ko-KR" altLang="en-US" dirty="0" err="1" smtClean="0"/>
              <a:t>콘텐츠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보스와 아이템</a:t>
            </a:r>
            <a:endParaRPr lang="ko-KR" altLang="en-US" dirty="0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00B050"/>
                </a:solidFill>
              </a:rPr>
              <a:t>난이도에 따라</a:t>
            </a:r>
            <a:r>
              <a:rPr lang="ko-KR" altLang="en-US" sz="1400" dirty="0"/>
              <a:t> </a:t>
            </a:r>
            <a:r>
              <a:rPr lang="ko-KR" altLang="en-US" sz="1400" b="1" dirty="0">
                <a:solidFill>
                  <a:srgbClr val="00B050"/>
                </a:solidFill>
              </a:rPr>
              <a:t>보스의 모습이 달라지도록 설정</a:t>
            </a:r>
            <a:r>
              <a:rPr lang="ko-KR" altLang="en-US" sz="1400" dirty="0"/>
              <a:t>해서 쉬운 난이도로 도전했을 때는 알 수 없었던</a:t>
            </a:r>
            <a:r>
              <a:rPr lang="en-US" altLang="ko-KR" sz="1400" dirty="0"/>
              <a:t> </a:t>
            </a:r>
            <a:r>
              <a:rPr lang="ko-KR" altLang="en-US" sz="1400" dirty="0"/>
              <a:t>보스의 새로운 모습이나 설정 등이 등장하도록 하였다</a:t>
            </a:r>
            <a:endParaRPr lang="en-US" altLang="ko-KR" sz="1400" dirty="0"/>
          </a:p>
          <a:p>
            <a:r>
              <a:rPr lang="ko-KR" altLang="en-US" sz="1400" b="1" dirty="0"/>
              <a:t>이지 난이도</a:t>
            </a:r>
            <a:r>
              <a:rPr lang="ko-KR" altLang="en-US" sz="1400" dirty="0"/>
              <a:t> </a:t>
            </a:r>
            <a:r>
              <a:rPr lang="en-US" altLang="ko-KR" sz="1400" dirty="0"/>
              <a:t>– “</a:t>
            </a:r>
            <a:r>
              <a:rPr lang="ko-KR" altLang="en-US" sz="1400" dirty="0"/>
              <a:t>늙은 마법사인가</a:t>
            </a:r>
            <a:r>
              <a:rPr lang="en-US" altLang="ko-KR" sz="1400" dirty="0"/>
              <a:t>.</a:t>
            </a:r>
            <a:r>
              <a:rPr lang="ko-KR" altLang="en-US" sz="1400" dirty="0"/>
              <a:t> 내 상대가 안되지</a:t>
            </a:r>
            <a:r>
              <a:rPr lang="en-US" altLang="ko-KR" sz="1400" dirty="0"/>
              <a:t>!”</a:t>
            </a:r>
          </a:p>
          <a:p>
            <a:r>
              <a:rPr lang="ko-KR" altLang="en-US" sz="1400" b="1" dirty="0"/>
              <a:t>하드 난이도</a:t>
            </a:r>
            <a:r>
              <a:rPr lang="ko-KR" altLang="en-US" sz="1400" dirty="0"/>
              <a:t> </a:t>
            </a:r>
            <a:r>
              <a:rPr lang="en-US" altLang="ko-KR" sz="1400" dirty="0"/>
              <a:t>– “</a:t>
            </a:r>
            <a:r>
              <a:rPr lang="ko-KR" altLang="en-US" sz="1400" dirty="0"/>
              <a:t>드라큘라였나</a:t>
            </a:r>
            <a:r>
              <a:rPr lang="en-US" altLang="ko-KR" sz="1400" dirty="0"/>
              <a:t>! </a:t>
            </a:r>
            <a:r>
              <a:rPr lang="ko-KR" altLang="en-US" sz="1400" dirty="0"/>
              <a:t>심장에 말뚝을 박아주마</a:t>
            </a:r>
            <a:r>
              <a:rPr lang="en-US" altLang="ko-KR" sz="1400" dirty="0"/>
              <a:t>!”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400" dirty="0"/>
              <a:t>난이도에 따라서 보스가 주는 아이템도 달라진다</a:t>
            </a:r>
            <a:endParaRPr lang="en-US" altLang="ko-KR" sz="1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400" dirty="0"/>
              <a:t>캐릭터마다 </a:t>
            </a:r>
            <a:r>
              <a:rPr lang="ko-KR" altLang="en-US" sz="1400" b="1" dirty="0">
                <a:solidFill>
                  <a:srgbClr val="00B050"/>
                </a:solidFill>
              </a:rPr>
              <a:t>같은 무기라도 사용방식이 다르다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070C0"/>
                </a:solidFill>
              </a:rPr>
              <a:t>난이도에 따라 스토리의 경험을 다르게 하여</a:t>
            </a:r>
            <a:r>
              <a:rPr lang="en-US" altLang="ko-KR" sz="1400" b="1" dirty="0">
                <a:solidFill>
                  <a:srgbClr val="0070C0"/>
                </a:solidFill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</a:rPr>
              <a:t>유저가 스토리를 일종의 보상으로 여길 수 있도록 함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070C0"/>
                </a:solidFill>
              </a:rPr>
              <a:t>각 캐릭터의 아이템 활용 방법을 통해서 같은 무기라도 캐릭터마다 생각이 다른 것을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표현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2" t="5312" r="1" b="5312"/>
          <a:stretch/>
        </p:blipFill>
        <p:spPr bwMode="auto">
          <a:xfrm>
            <a:off x="766614" y="1021526"/>
            <a:ext cx="2054513" cy="2473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9" t="5340" b="5340"/>
          <a:stretch/>
        </p:blipFill>
        <p:spPr bwMode="auto">
          <a:xfrm>
            <a:off x="3748228" y="1024169"/>
            <a:ext cx="2065462" cy="247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58" t="6369" r="16484" b="6369"/>
          <a:stretch/>
        </p:blipFill>
        <p:spPr bwMode="auto">
          <a:xfrm>
            <a:off x="766614" y="3703869"/>
            <a:ext cx="2054513" cy="2473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7" t="10309" r="15795" b="2485"/>
          <a:stretch/>
        </p:blipFill>
        <p:spPr bwMode="auto">
          <a:xfrm>
            <a:off x="3748227" y="3703869"/>
            <a:ext cx="2054513" cy="247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05440" y="104069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이지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02521" y="104069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하드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18440" y="3834690"/>
            <a:ext cx="1193800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검</a:t>
            </a:r>
            <a:r>
              <a:rPr lang="en-US" altLang="ko-KR" sz="1400" b="1" dirty="0">
                <a:solidFill>
                  <a:schemeClr val="tx1"/>
                </a:solidFill>
              </a:rPr>
              <a:t>?</a:t>
            </a:r>
          </a:p>
          <a:p>
            <a:r>
              <a:rPr lang="ko-KR" altLang="en-US" sz="1400" b="1" dirty="0">
                <a:solidFill>
                  <a:schemeClr val="tx1"/>
                </a:solidFill>
              </a:rPr>
              <a:t>팔면 돈 좀 되겠는걸</a:t>
            </a:r>
            <a:r>
              <a:rPr lang="en-US" altLang="ko-KR" sz="1400" b="1" dirty="0">
                <a:solidFill>
                  <a:schemeClr val="tx1"/>
                </a:solidFill>
              </a:rPr>
              <a:t>?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99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게임 </a:t>
            </a:r>
            <a:r>
              <a:rPr lang="ko-KR" altLang="en-US" dirty="0" err="1" smtClean="0"/>
              <a:t>콘텐츠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캐릭터 스토리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캐릭터가 정해진 성장을 달성하면 열리는 스토리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각 캐릭터의 원래 세계에서 진행되는 전투 </a:t>
            </a:r>
            <a:r>
              <a:rPr lang="ko-KR" altLang="en-US" sz="1400" dirty="0" err="1"/>
              <a:t>콘텐츠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탐색보다는 </a:t>
            </a:r>
            <a:r>
              <a:rPr lang="ko-KR" altLang="en-US" sz="1400" b="1" dirty="0">
                <a:solidFill>
                  <a:srgbClr val="00B050"/>
                </a:solidFill>
              </a:rPr>
              <a:t>공략과 전투에 중점을 둔 </a:t>
            </a:r>
            <a:r>
              <a:rPr lang="ko-KR" altLang="en-US" sz="1400" b="1" dirty="0" err="1">
                <a:solidFill>
                  <a:srgbClr val="00B050"/>
                </a:solidFill>
              </a:rPr>
              <a:t>보스전</a:t>
            </a:r>
            <a:r>
              <a:rPr lang="ko-KR" altLang="en-US" sz="1400" dirty="0">
                <a:solidFill>
                  <a:srgbClr val="00B050"/>
                </a:solidFill>
              </a:rPr>
              <a:t> </a:t>
            </a:r>
            <a:r>
              <a:rPr lang="ko-KR" altLang="en-US" sz="1400" dirty="0"/>
              <a:t>위주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070C0"/>
                </a:solidFill>
              </a:rPr>
              <a:t>캐릭터의 세계관과 설정을 자연스럽게 전달 가능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/>
              <a:t>몬스터는</a:t>
            </a:r>
            <a:r>
              <a:rPr lang="ko-KR" altLang="en-US" sz="1400" dirty="0"/>
              <a:t> 계속해서 부활이 가능하기 때문에 하나의 보스 </a:t>
            </a:r>
            <a:r>
              <a:rPr lang="ko-KR" altLang="en-US" sz="1400" dirty="0" err="1"/>
              <a:t>몬스터로</a:t>
            </a:r>
            <a:r>
              <a:rPr lang="ko-KR" altLang="en-US" sz="1400" dirty="0"/>
              <a:t> 모든 캐릭터에게 적용가능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070C0"/>
                </a:solidFill>
              </a:rPr>
              <a:t>가장 비용이 적게 드는 캐릭터 스토리만 구성을 하면 하나의 리소스를 다방면으로 사용 가능하면서 </a:t>
            </a:r>
            <a:r>
              <a:rPr lang="ko-KR" altLang="en-US" sz="1400" b="1" dirty="0" err="1">
                <a:solidFill>
                  <a:srgbClr val="0070C0"/>
                </a:solidFill>
              </a:rPr>
              <a:t>콘텐츠의</a:t>
            </a:r>
            <a:r>
              <a:rPr lang="ko-KR" altLang="en-US" sz="1400" b="1" dirty="0">
                <a:solidFill>
                  <a:srgbClr val="0070C0"/>
                </a:solidFill>
              </a:rPr>
              <a:t> 양을 늘릴 수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있다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sz="quarter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0" b="-196"/>
          <a:stretch/>
        </p:blipFill>
        <p:spPr bwMode="auto">
          <a:xfrm>
            <a:off x="672942" y="909638"/>
            <a:ext cx="5156516" cy="259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Grp="1" noChangeAspect="1" noChangeArrowheads="1"/>
          </p:cNvPicPr>
          <p:nvPr>
            <p:ph sz="quarter" idx="2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0" t="26112" r="8023" b="14994"/>
          <a:stretch/>
        </p:blipFill>
        <p:spPr bwMode="auto">
          <a:xfrm>
            <a:off x="671284" y="3717925"/>
            <a:ext cx="5159833" cy="25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609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게임 </a:t>
            </a:r>
            <a:r>
              <a:rPr lang="ko-KR" altLang="en-US" dirty="0" err="1" smtClean="0"/>
              <a:t>콘텐츠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서브 스토리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메인 스토리의 진행상황에 맞추어 캐릭터들 간의 스토리가 오픈 됨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서로 다른 세계에서 온 캐릭터들이기 때문에 다양한 스토리 전개 가능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주로 각자 세계에 대한 일상적인 대화나 이곳을 탐험하면서 알게 된 정보 등을 서로 얘기하는 스토리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이 부분은 </a:t>
            </a:r>
            <a:r>
              <a:rPr lang="ko-KR" altLang="en-US" sz="1400" dirty="0" err="1"/>
              <a:t>웹툰</a:t>
            </a:r>
            <a:r>
              <a:rPr lang="ko-KR" altLang="en-US" sz="1400" dirty="0"/>
              <a:t> 등의 </a:t>
            </a:r>
            <a:r>
              <a:rPr lang="ko-KR" altLang="en-US" sz="1400" dirty="0" err="1"/>
              <a:t>콘텐츠로도</a:t>
            </a:r>
            <a:r>
              <a:rPr lang="ko-KR" altLang="en-US" sz="1400" dirty="0"/>
              <a:t> 제작가능성 있음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070C0"/>
                </a:solidFill>
              </a:rPr>
              <a:t>캐릭터 스토리가 각 캐릭터의 세계와 캐릭터의 성격을 더욱 확실하게 보여주는 </a:t>
            </a:r>
            <a:r>
              <a:rPr lang="ko-KR" altLang="en-US" sz="1400" b="1" dirty="0" err="1">
                <a:solidFill>
                  <a:srgbClr val="0070C0"/>
                </a:solidFill>
              </a:rPr>
              <a:t>콘텐츠였으며</a:t>
            </a:r>
            <a:r>
              <a:rPr lang="en-US" altLang="ko-KR" sz="1400" b="1" dirty="0">
                <a:solidFill>
                  <a:srgbClr val="0070C0"/>
                </a:solidFill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</a:rPr>
              <a:t>서브 스토리는 캐릭터 간의 관계나 차원의 틈새에 관한 다양한 설정을 즐길 수 있는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콘텐츠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  <p:pic>
        <p:nvPicPr>
          <p:cNvPr id="13" name="그림 개체 틀 15"/>
          <p:cNvPicPr>
            <a:picLocks noGrp="1" noChangeAspect="1"/>
          </p:cNvPicPr>
          <p:nvPr>
            <p:ph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t="-411" r="9693" b="-1"/>
          <a:stretch/>
        </p:blipFill>
        <p:spPr>
          <a:xfrm>
            <a:off x="550863" y="1916343"/>
            <a:ext cx="5400675" cy="3387264"/>
          </a:xfrm>
        </p:spPr>
      </p:pic>
    </p:spTree>
    <p:extLst>
      <p:ext uri="{BB962C8B-B14F-4D97-AF65-F5344CB8AC3E}">
        <p14:creationId xmlns:p14="http://schemas.microsoft.com/office/powerpoint/2010/main" val="75349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게임 </a:t>
            </a:r>
            <a:r>
              <a:rPr lang="ko-KR" altLang="en-US" dirty="0" err="1" smtClean="0"/>
              <a:t>콘텐츠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로딩화면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메트로배니아</a:t>
            </a:r>
            <a:r>
              <a:rPr lang="ko-KR" altLang="en-US" dirty="0" smtClean="0"/>
              <a:t> </a:t>
            </a:r>
            <a:r>
              <a:rPr lang="ko-KR" altLang="en-US" dirty="0"/>
              <a:t>장르의 특성상 탐색을 위주로 하기 때문에 다른 게임에 비해서 </a:t>
            </a:r>
            <a:r>
              <a:rPr lang="ko-KR" altLang="en-US" dirty="0" err="1"/>
              <a:t>맵이</a:t>
            </a:r>
            <a:r>
              <a:rPr lang="ko-KR" altLang="en-US" dirty="0"/>
              <a:t> </a:t>
            </a:r>
            <a:r>
              <a:rPr lang="ko-KR" altLang="en-US" dirty="0" smtClean="0"/>
              <a:t>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랜덤 생성을 위한 로딩 시간이 길어질 것이다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로딩시간에 그 스테이지의 </a:t>
            </a:r>
            <a:r>
              <a:rPr lang="ko-KR" altLang="en-US" dirty="0" err="1"/>
              <a:t>맵에</a:t>
            </a:r>
            <a:r>
              <a:rPr lang="ko-KR" altLang="en-US" dirty="0"/>
              <a:t> 대한 배경 설명이나 캐릭터의 배경설정에 관한 스토리 전달</a:t>
            </a:r>
            <a:endParaRPr lang="en-US" altLang="ko-KR" dirty="0"/>
          </a:p>
          <a:p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70C0"/>
                </a:solidFill>
              </a:rPr>
              <a:t>로딩이라는 지루해 질 수 있는 시간에 게임의 설정들에 관해서 전달하면서 다차원 설정이라는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복잡할 수 있는 게임의 세계관을 자주 설명하고 전달해 유저의 이해도를 높임</a:t>
            </a:r>
            <a:endParaRPr lang="en-US" altLang="ko-KR" b="1" dirty="0">
              <a:solidFill>
                <a:srgbClr val="0070C0"/>
              </a:solidFill>
            </a:endParaRPr>
          </a:p>
          <a:p>
            <a:endParaRPr lang="ko-KR" altLang="en-US" dirty="0"/>
          </a:p>
        </p:txBody>
      </p:sp>
      <p:pic>
        <p:nvPicPr>
          <p:cNvPr id="13" name="Picture 2"/>
          <p:cNvPicPr>
            <a:picLocks noGrp="1" noChangeAspect="1" noChangeArrowheads="1"/>
          </p:cNvPicPr>
          <p:nvPr>
            <p:ph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8" t="151" r="8183" b="295"/>
          <a:stretch/>
        </p:blipFill>
        <p:spPr bwMode="auto">
          <a:xfrm>
            <a:off x="550863" y="1261127"/>
            <a:ext cx="5400675" cy="469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49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8">
            <a:extLst>
              <a:ext uri="{FF2B5EF4-FFF2-40B4-BE49-F238E27FC236}">
                <a16:creationId xmlns:a16="http://schemas.microsoft.com/office/drawing/2014/main" xmlns="" id="{0E00C9B4-E197-4501-9CE1-75B43E73A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1" r="11647"/>
          <a:stretch/>
        </p:blipFill>
        <p:spPr>
          <a:xfrm>
            <a:off x="553358" y="909638"/>
            <a:ext cx="2562625" cy="5400675"/>
          </a:xfrm>
          <a:prstGeom prst="rect">
            <a:avLst/>
          </a:prstGeom>
        </p:spPr>
      </p:pic>
      <p:pic>
        <p:nvPicPr>
          <p:cNvPr id="12" name="내용 개체 틀 6">
            <a:extLst>
              <a:ext uri="{FF2B5EF4-FFF2-40B4-BE49-F238E27FC236}">
                <a16:creationId xmlns:a16="http://schemas.microsoft.com/office/drawing/2014/main" xmlns="" id="{637985A2-D812-46A5-B9F2-91CF2C656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78" y="909638"/>
            <a:ext cx="2822966" cy="540067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세계관 설정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차원의 틈새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ko-KR" altLang="en-US" sz="1400" dirty="0"/>
              <a:t>차원의 틈새는 모든 차원을 한번에 지배하기 위해서 초월자가 만든 공간이다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b="1" dirty="0">
                <a:solidFill>
                  <a:srgbClr val="00B050"/>
                </a:solidFill>
              </a:rPr>
              <a:t>모든 차원을 이곳과 연결</a:t>
            </a:r>
            <a:r>
              <a:rPr lang="ko-KR" altLang="en-US" sz="1400" dirty="0"/>
              <a:t>을 시켜놓았고</a:t>
            </a:r>
            <a:r>
              <a:rPr lang="en-US" altLang="ko-KR" sz="1400" dirty="0"/>
              <a:t>, </a:t>
            </a:r>
            <a:r>
              <a:rPr lang="ko-KR" altLang="en-US" sz="1400" dirty="0"/>
              <a:t>이 연결고리로 인해서 각 차원에 차원의 문이 열리고 차원의 경계가 무너지기 시작했다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이곳에서 죽은 자가 모두 </a:t>
            </a:r>
            <a:r>
              <a:rPr lang="ko-KR" altLang="en-US" sz="1400" b="1" dirty="0">
                <a:solidFill>
                  <a:srgbClr val="00B050"/>
                </a:solidFill>
              </a:rPr>
              <a:t>부활하는 것도 이곳의 </a:t>
            </a:r>
            <a:r>
              <a:rPr lang="ko-KR" altLang="en-US" sz="1400" b="1" dirty="0" err="1">
                <a:solidFill>
                  <a:srgbClr val="00B050"/>
                </a:solidFill>
              </a:rPr>
              <a:t>시간축이</a:t>
            </a:r>
            <a:r>
              <a:rPr lang="ko-KR" altLang="en-US" sz="1400" b="1" dirty="0">
                <a:solidFill>
                  <a:srgbClr val="00B050"/>
                </a:solidFill>
              </a:rPr>
              <a:t> 고정</a:t>
            </a:r>
            <a:r>
              <a:rPr lang="ko-KR" altLang="en-US" sz="1400" dirty="0"/>
              <a:t>되어 있기 때문이다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시간축이</a:t>
            </a:r>
            <a:r>
              <a:rPr lang="ko-KR" altLang="en-US" sz="1400" dirty="0"/>
              <a:t> 고정된 이유는 한번 열린 차원의 문을 열린 상태로 계속 고정해 두기 위해서이다</a:t>
            </a:r>
            <a:endParaRPr lang="en-US" altLang="ko-KR" sz="1400" dirty="0"/>
          </a:p>
          <a:p>
            <a:r>
              <a:rPr lang="ko-KR" altLang="en-US" sz="1400" dirty="0"/>
              <a:t>일정 시점을 기준으로 매번 시간이 되돌아가기 때문에 영웅들도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몬스터도</a:t>
            </a:r>
            <a:r>
              <a:rPr lang="ko-KR" altLang="en-US" sz="1400" dirty="0"/>
              <a:t> 모두 부활한다</a:t>
            </a:r>
            <a:endParaRPr lang="en-US" altLang="ko-KR" sz="1400" dirty="0"/>
          </a:p>
          <a:p>
            <a:r>
              <a:rPr lang="ko-KR" altLang="en-US" sz="1400" dirty="0"/>
              <a:t>차원이 닫힌 스테이지에서도 보스가 계속 나오는 것은 </a:t>
            </a:r>
            <a:r>
              <a:rPr lang="ko-KR" altLang="en-US" sz="1400" dirty="0" err="1"/>
              <a:t>시간축이</a:t>
            </a:r>
            <a:r>
              <a:rPr lang="ko-KR" altLang="en-US" sz="1400" dirty="0"/>
              <a:t> 고정된 여파로 인한 시간의 잔재이다 </a:t>
            </a:r>
            <a:r>
              <a:rPr lang="en-US" altLang="ko-KR" sz="1400" dirty="0"/>
              <a:t>(</a:t>
            </a:r>
            <a:r>
              <a:rPr lang="ko-KR" altLang="en-US" sz="1400" dirty="0"/>
              <a:t>진짜가 아닌 카피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7959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세계관 설정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 smtClean="0"/>
              <a:t>초월자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8"/>
          </p:nvPr>
        </p:nvSpPr>
        <p:spPr>
          <a:xfrm>
            <a:off x="4222998" y="909514"/>
            <a:ext cx="7418139" cy="5400600"/>
          </a:xfrm>
        </p:spPr>
        <p:txBody>
          <a:bodyPr/>
          <a:lstStyle/>
          <a:p>
            <a:r>
              <a:rPr lang="ko-KR" altLang="en-US" sz="1200" dirty="0"/>
              <a:t>모든 차원을 하나로 통합시켜 전 </a:t>
            </a:r>
            <a:r>
              <a:rPr lang="ko-KR" altLang="en-US" sz="1200" b="1" dirty="0">
                <a:solidFill>
                  <a:srgbClr val="00B050"/>
                </a:solidFill>
              </a:rPr>
              <a:t>차원을 지배하려는 자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r>
              <a:rPr lang="ko-KR" altLang="en-US" sz="1200" dirty="0" err="1"/>
              <a:t>초월자는</a:t>
            </a:r>
            <a:r>
              <a:rPr lang="ko-KR" altLang="en-US" sz="1200" dirty="0"/>
              <a:t> 강대한 힘을 가진 자로 자신의 세계를 정복하고도 멈추지 않았고</a:t>
            </a:r>
            <a:r>
              <a:rPr lang="en-US" altLang="ko-KR" sz="1200" dirty="0"/>
              <a:t>, </a:t>
            </a:r>
            <a:r>
              <a:rPr lang="ko-KR" altLang="en-US" sz="1200" dirty="0"/>
              <a:t>더욱 강한 힘을 얻기 위해서 </a:t>
            </a:r>
            <a:r>
              <a:rPr lang="ko-KR" altLang="en-US" sz="1200" dirty="0" err="1"/>
              <a:t>초월자는</a:t>
            </a:r>
            <a:r>
              <a:rPr lang="ko-KR" altLang="en-US" sz="1200" dirty="0"/>
              <a:t> 다른 차원 모두를 지배 해야 </a:t>
            </a:r>
            <a:r>
              <a:rPr lang="ko-KR" altLang="en-US" sz="1200" dirty="0" err="1"/>
              <a:t>겠다는</a:t>
            </a:r>
            <a:r>
              <a:rPr lang="ko-KR" altLang="en-US" sz="1200" dirty="0"/>
              <a:t> 생각에 차원의 틈새를 만들어낸다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차원의 틈새는 여러 차원이 겹쳐져 있어서 원래의 모습이 드러나지 않는다</a:t>
            </a:r>
            <a:r>
              <a:rPr lang="en-US" altLang="ko-KR" sz="1200" dirty="0"/>
              <a:t>.</a:t>
            </a:r>
          </a:p>
          <a:p>
            <a:r>
              <a:rPr lang="ko-KR" altLang="en-US" sz="1200" b="1" dirty="0">
                <a:solidFill>
                  <a:srgbClr val="00B050"/>
                </a:solidFill>
              </a:rPr>
              <a:t>차원의 문을 모두 닫으면</a:t>
            </a:r>
            <a:r>
              <a:rPr lang="ko-KR" altLang="en-US" sz="1200" dirty="0"/>
              <a:t> 원래 모습이 드러나고 </a:t>
            </a:r>
            <a:r>
              <a:rPr lang="ko-KR" altLang="en-US" sz="1200" b="1" dirty="0" err="1">
                <a:solidFill>
                  <a:srgbClr val="00B050"/>
                </a:solidFill>
              </a:rPr>
              <a:t>초월자를</a:t>
            </a:r>
            <a:r>
              <a:rPr lang="ko-KR" altLang="en-US" sz="1200" b="1" dirty="0">
                <a:solidFill>
                  <a:srgbClr val="00B050"/>
                </a:solidFill>
              </a:rPr>
              <a:t> 만날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모든 영웅이 다같이 </a:t>
            </a:r>
            <a:r>
              <a:rPr lang="ko-KR" altLang="en-US" sz="1200" dirty="0" err="1"/>
              <a:t>초월자를</a:t>
            </a:r>
            <a:r>
              <a:rPr lang="ko-KR" altLang="en-US" sz="1200" dirty="0"/>
              <a:t> 공격할 수 없는 이유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전 차원의 문을 한 번에 다 연결한 이유 </a:t>
            </a:r>
            <a:r>
              <a:rPr lang="en-US" altLang="ko-KR" sz="1200" dirty="0"/>
              <a:t>– </a:t>
            </a:r>
            <a:r>
              <a:rPr lang="ko-KR" altLang="en-US" sz="1200" dirty="0"/>
              <a:t>자신의 힘을 믿었기 때문에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후반부에 밝혀지는 요소</a:t>
            </a:r>
            <a:endParaRPr lang="en-US" altLang="ko-KR" sz="1200" b="1" dirty="0"/>
          </a:p>
          <a:p>
            <a:r>
              <a:rPr lang="ko-KR" altLang="en-US" sz="1200" dirty="0"/>
              <a:t>선으로 태어난 영웅이었던 그는 악에 맞서 싸워 승리하고 그 힘을 흡수하게 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그는 선과 악이 합쳐진 혼돈의 존재가 되었고</a:t>
            </a:r>
            <a:r>
              <a:rPr lang="en-US" altLang="ko-KR" sz="1200" dirty="0"/>
              <a:t>, </a:t>
            </a:r>
            <a:r>
              <a:rPr lang="ko-KR" altLang="en-US" sz="1200" b="1" dirty="0">
                <a:solidFill>
                  <a:srgbClr val="00B050"/>
                </a:solidFill>
              </a:rPr>
              <a:t>인간의 모습을 버리고 초월</a:t>
            </a:r>
            <a:r>
              <a:rPr lang="ko-KR" altLang="en-US" sz="1200" dirty="0"/>
              <a:t>하게 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예상을 뛰어넘을 정도로 강한 힘은 그를 힘에 취하게 만들었고</a:t>
            </a:r>
            <a:r>
              <a:rPr lang="en-US" altLang="ko-KR" sz="1200" dirty="0"/>
              <a:t>, </a:t>
            </a:r>
            <a:r>
              <a:rPr lang="ko-KR" altLang="en-US" sz="1200" dirty="0"/>
              <a:t>타락하게 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12" name="내용 개체 틀 8">
            <a:extLst>
              <a:ext uri="{FF2B5EF4-FFF2-40B4-BE49-F238E27FC236}">
                <a16:creationId xmlns:a16="http://schemas.microsoft.com/office/drawing/2014/main" xmlns="" id="{C0413169-7EA6-4961-B260-1F37E861C9E1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0" y="909638"/>
            <a:ext cx="3380666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6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90750" y="837506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08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세계관 설정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보스 </a:t>
            </a:r>
            <a:r>
              <a:rPr lang="ko-KR" altLang="en-US" dirty="0" err="1" smtClean="0"/>
              <a:t>몬스터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8"/>
          </p:nvPr>
        </p:nvSpPr>
        <p:spPr>
          <a:xfrm>
            <a:off x="4871070" y="909514"/>
            <a:ext cx="6770067" cy="5400600"/>
          </a:xfrm>
        </p:spPr>
        <p:txBody>
          <a:bodyPr/>
          <a:lstStyle/>
          <a:p>
            <a:r>
              <a:rPr lang="ko-KR" altLang="en-US" sz="1400" b="1" dirty="0">
                <a:solidFill>
                  <a:srgbClr val="00B050"/>
                </a:solidFill>
              </a:rPr>
              <a:t>차원의 문을 유지하기 위한 매개체</a:t>
            </a:r>
            <a:r>
              <a:rPr lang="ko-KR" altLang="en-US" sz="1400" dirty="0"/>
              <a:t>로 삼은 각 세계관의 악</a:t>
            </a:r>
            <a:r>
              <a:rPr lang="en-US" altLang="ko-KR" sz="1400" dirty="0"/>
              <a:t>(</a:t>
            </a:r>
            <a:r>
              <a:rPr lang="ko-KR" altLang="en-US" sz="1400" dirty="0"/>
              <a:t>惡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원래는 각 차원의 영웅과 대척하기 위해서 태어난 악이었지만 초월자의 강대한 힘에 짓눌려 몸 안에 </a:t>
            </a:r>
            <a:r>
              <a:rPr lang="ko-KR" altLang="en-US" sz="1400" b="1" dirty="0">
                <a:solidFill>
                  <a:srgbClr val="00B050"/>
                </a:solidFill>
              </a:rPr>
              <a:t>초월자의 힘이 담긴 결정체가 박혀 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결정체가 부서지면 목숨을 잃게 되기 때문에 필사적으로 지켜야 하는 약점이다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err="1"/>
              <a:t>초월자는</a:t>
            </a:r>
            <a:r>
              <a:rPr lang="ko-KR" altLang="en-US" sz="1400" dirty="0"/>
              <a:t> 보스들의 몸에 박아 넣은 결정체를 통하여 각 세계의 차원의 문을 열고 있는데 이 결정체가 부서지면 </a:t>
            </a:r>
            <a:r>
              <a:rPr lang="ko-KR" altLang="en-US" sz="1400" b="1" dirty="0">
                <a:solidFill>
                  <a:srgbClr val="00B050"/>
                </a:solidFill>
              </a:rPr>
              <a:t>차원의 문이 닫히고</a:t>
            </a:r>
            <a:r>
              <a:rPr lang="ko-KR" altLang="en-US" sz="1400" dirty="0"/>
              <a:t> 담겨져 있던 힘은 사라진다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보스 </a:t>
            </a:r>
            <a:r>
              <a:rPr lang="ko-KR" altLang="en-US" sz="1400" dirty="0" err="1"/>
              <a:t>몬스터가</a:t>
            </a:r>
            <a:r>
              <a:rPr lang="ko-KR" altLang="en-US" sz="1400" dirty="0"/>
              <a:t> 죽으면 그 차원이 닫히는 이유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차원의 문이 닫히면 그 세계관의 존재는 차원의 틈새에 존재할 수 없기 때문에 세계관과 관련된 </a:t>
            </a:r>
            <a:r>
              <a:rPr lang="ko-KR" altLang="en-US" sz="1400" b="1" dirty="0">
                <a:solidFill>
                  <a:srgbClr val="00B050"/>
                </a:solidFill>
              </a:rPr>
              <a:t>영웅도 함께 사라지게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게임이 진행되면서 영웅이 하나씩 줄어드는 이유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90" y="909638"/>
            <a:ext cx="3728918" cy="5400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409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세계관 설정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영웅과 평행세계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8"/>
          </p:nvPr>
        </p:nvSpPr>
        <p:spPr>
          <a:xfrm>
            <a:off x="5015086" y="909514"/>
            <a:ext cx="6626051" cy="5400600"/>
          </a:xfrm>
        </p:spPr>
        <p:txBody>
          <a:bodyPr/>
          <a:lstStyle/>
          <a:p>
            <a:r>
              <a:rPr lang="ko-KR" altLang="en-US" sz="1200" dirty="0"/>
              <a:t>세계는 항상 균형을 맞추기 위해 악이 탄생하면 그에 대적할 선이 탄생하게 되는데</a:t>
            </a:r>
            <a:r>
              <a:rPr lang="en-US" altLang="ko-KR" sz="1200" dirty="0"/>
              <a:t>, </a:t>
            </a:r>
            <a:r>
              <a:rPr lang="ko-KR" altLang="en-US" sz="1200" dirty="0"/>
              <a:t>그들이 바로 영웅이다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기꺼이 세계를 위해서 자신을 희생할 정신이 있는 자가 영웅으로 선택되며</a:t>
            </a:r>
            <a:r>
              <a:rPr lang="en-US" altLang="ko-KR" sz="1200" dirty="0"/>
              <a:t>, </a:t>
            </a:r>
            <a:r>
              <a:rPr lang="ko-KR" altLang="en-US" sz="1200" dirty="0"/>
              <a:t>그에 따른 강대한 힘이 주어진다</a:t>
            </a:r>
            <a:r>
              <a:rPr lang="en-US" altLang="ko-KR" sz="1200" dirty="0"/>
              <a:t>.</a:t>
            </a:r>
          </a:p>
          <a:p>
            <a:r>
              <a:rPr lang="ko-KR" altLang="en-US" sz="1200" b="1" dirty="0">
                <a:solidFill>
                  <a:srgbClr val="00B050"/>
                </a:solidFill>
              </a:rPr>
              <a:t>영웅은 하나의 세계에 한 명만이 존재</a:t>
            </a:r>
            <a:r>
              <a:rPr lang="ko-KR" altLang="en-US" sz="1200" dirty="0"/>
              <a:t>할 수 있지만</a:t>
            </a:r>
            <a:r>
              <a:rPr lang="en-US" altLang="ko-KR" sz="1200" dirty="0"/>
              <a:t>, </a:t>
            </a:r>
            <a:r>
              <a:rPr lang="ko-KR" altLang="en-US" sz="1200" dirty="0"/>
              <a:t>차원의 틈새는 인위적인 공간이기 때문에 모든 영웅이 함께 존재할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 때문에 </a:t>
            </a:r>
            <a:r>
              <a:rPr lang="ko-KR" altLang="en-US" sz="1200" b="1" dirty="0">
                <a:solidFill>
                  <a:srgbClr val="00B050"/>
                </a:solidFill>
              </a:rPr>
              <a:t>영웅들은 함께 다른 차원으로 갈 수 없다</a:t>
            </a:r>
            <a:r>
              <a:rPr lang="en-US" altLang="ko-KR" sz="1200" dirty="0"/>
              <a:t>. (</a:t>
            </a:r>
            <a:r>
              <a:rPr lang="ko-KR" altLang="en-US" sz="1200" dirty="0"/>
              <a:t>하나의 캐릭터만 플레이 하게 되는 이유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영웅들은 자기 차원으로 돌아가면서 자신의 차원의 악이 없어졌기 때문에 돌아가면 영웅의 힘을 잃게 되는데 이 </a:t>
            </a:r>
            <a:r>
              <a:rPr lang="ko-KR" altLang="en-US" sz="1200" b="1" dirty="0">
                <a:solidFill>
                  <a:srgbClr val="00B050"/>
                </a:solidFill>
              </a:rPr>
              <a:t>힘을 남아있을 영웅들에게 전달</a:t>
            </a:r>
            <a:r>
              <a:rPr lang="ko-KR" altLang="en-US" sz="1200" dirty="0"/>
              <a:t>하고 떠나간다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스테이지 </a:t>
            </a:r>
            <a:r>
              <a:rPr lang="ko-KR" altLang="en-US" sz="1200" dirty="0" err="1"/>
              <a:t>클리어</a:t>
            </a:r>
            <a:r>
              <a:rPr lang="ko-KR" altLang="en-US" sz="1200" dirty="0"/>
              <a:t> 하면 사라지는 캐릭터의 장비나 경험치 등을 남은 캐릭터들에게 모두 분배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b="1" dirty="0"/>
              <a:t>각자의 세계</a:t>
            </a:r>
            <a:endParaRPr lang="en-US" altLang="ko-KR" b="1" dirty="0"/>
          </a:p>
          <a:p>
            <a:endParaRPr lang="en-US" altLang="ko-KR" sz="1200" dirty="0"/>
          </a:p>
          <a:p>
            <a:r>
              <a:rPr lang="ko-KR" altLang="en-US" sz="1200" dirty="0"/>
              <a:t>모든 영웅들의 세계는 동일한 </a:t>
            </a:r>
            <a:r>
              <a:rPr lang="ko-KR" altLang="en-US" sz="1200" b="1" dirty="0">
                <a:solidFill>
                  <a:srgbClr val="00B050"/>
                </a:solidFill>
              </a:rPr>
              <a:t>평행세계</a:t>
            </a:r>
            <a:r>
              <a:rPr lang="ko-KR" altLang="en-US" sz="1200" dirty="0"/>
              <a:t>이지만</a:t>
            </a:r>
            <a:r>
              <a:rPr lang="en-US" altLang="ko-KR" sz="1200" dirty="0"/>
              <a:t>, </a:t>
            </a:r>
            <a:r>
              <a:rPr lang="ko-KR" altLang="en-US" sz="1200" dirty="0"/>
              <a:t>세계의 </a:t>
            </a:r>
            <a:r>
              <a:rPr lang="ko-KR" altLang="en-US" sz="1200" b="1" dirty="0" smtClean="0">
                <a:solidFill>
                  <a:srgbClr val="00B050"/>
                </a:solidFill>
              </a:rPr>
              <a:t>시간대</a:t>
            </a:r>
            <a:r>
              <a:rPr lang="en-US" altLang="ko-KR" sz="1200" b="1" dirty="0" smtClean="0">
                <a:solidFill>
                  <a:srgbClr val="00B050"/>
                </a:solidFill>
              </a:rPr>
              <a:t>,</a:t>
            </a:r>
            <a:r>
              <a:rPr lang="en-US" altLang="ko-KR" sz="1200" dirty="0" smtClean="0"/>
              <a:t> </a:t>
            </a:r>
            <a:r>
              <a:rPr lang="ko-KR" altLang="en-US" sz="1200" b="1" dirty="0" smtClean="0">
                <a:solidFill>
                  <a:srgbClr val="00B050"/>
                </a:solidFill>
              </a:rPr>
              <a:t>발전방향</a:t>
            </a:r>
            <a:r>
              <a:rPr lang="en-US" altLang="ko-KR" sz="1200" b="1" dirty="0" smtClean="0">
                <a:solidFill>
                  <a:srgbClr val="00B050"/>
                </a:solidFill>
              </a:rPr>
              <a:t>,</a:t>
            </a:r>
            <a:r>
              <a:rPr lang="ko-KR" altLang="en-US" sz="1200" b="1" dirty="0" smtClean="0">
                <a:solidFill>
                  <a:srgbClr val="00B050"/>
                </a:solidFill>
              </a:rPr>
              <a:t> </a:t>
            </a:r>
            <a:r>
              <a:rPr lang="ko-KR" altLang="en-US" sz="1200" b="1" dirty="0">
                <a:solidFill>
                  <a:srgbClr val="00B050"/>
                </a:solidFill>
              </a:rPr>
              <a:t>발전속도</a:t>
            </a:r>
            <a:r>
              <a:rPr lang="ko-KR" altLang="en-US" sz="1200" dirty="0"/>
              <a:t>가 전혀 다른 세계이다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서로 말은 통하지만</a:t>
            </a:r>
            <a:r>
              <a:rPr lang="en-US" altLang="ko-KR" sz="1200" dirty="0"/>
              <a:t>, </a:t>
            </a:r>
            <a:r>
              <a:rPr lang="ko-KR" altLang="en-US" sz="1200" dirty="0"/>
              <a:t>세계의 역사나 기술수준은 전혀 다르다</a:t>
            </a:r>
            <a:r>
              <a:rPr lang="en-US" altLang="ko-KR" sz="1200" dirty="0"/>
              <a:t>.</a:t>
            </a:r>
          </a:p>
          <a:p>
            <a:endParaRPr lang="ko-KR" altLang="en-US" sz="1200" dirty="0"/>
          </a:p>
        </p:txBody>
      </p:sp>
      <p:pic>
        <p:nvPicPr>
          <p:cNvPr id="7" name="Picture 2" descr=" ">
            <a:extLst>
              <a:ext uri="{FF2B5EF4-FFF2-40B4-BE49-F238E27FC236}">
                <a16:creationId xmlns:a16="http://schemas.microsoft.com/office/drawing/2014/main" xmlns="" id="{E3109AA2-8BD9-4C57-82A5-41518C132387}"/>
              </a:ext>
            </a:extLst>
          </p:cNvPr>
          <p:cNvPicPr>
            <a:picLocks noGrp="1" noChangeAspect="1" noChangeArrowheads="1"/>
          </p:cNvPicPr>
          <p:nvPr>
            <p:ph sz="quarter" idx="17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5" b="6814"/>
          <a:stretch/>
        </p:blipFill>
        <p:spPr bwMode="auto">
          <a:xfrm>
            <a:off x="550590" y="909638"/>
            <a:ext cx="4039712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431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세계관 설정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 smtClean="0"/>
              <a:t>엔딩과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회차진행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8"/>
          </p:nvPr>
        </p:nvSpPr>
        <p:spPr>
          <a:xfrm>
            <a:off x="4799062" y="909514"/>
            <a:ext cx="6842075" cy="5400600"/>
          </a:xfrm>
        </p:spPr>
        <p:txBody>
          <a:bodyPr/>
          <a:lstStyle/>
          <a:p>
            <a:r>
              <a:rPr lang="ko-KR" altLang="en-US" sz="1200" dirty="0"/>
              <a:t>점차 차원이 줄어가고 영웅들도 줄어가서 </a:t>
            </a:r>
            <a:r>
              <a:rPr lang="ko-KR" altLang="en-US" sz="1200" b="1" dirty="0">
                <a:solidFill>
                  <a:srgbClr val="00B050"/>
                </a:solidFill>
              </a:rPr>
              <a:t>최후의 </a:t>
            </a:r>
            <a:r>
              <a:rPr lang="en-US" altLang="ko-KR" sz="1200" b="1" dirty="0">
                <a:solidFill>
                  <a:srgbClr val="00B050"/>
                </a:solidFill>
              </a:rPr>
              <a:t>1</a:t>
            </a:r>
            <a:r>
              <a:rPr lang="ko-KR" altLang="en-US" sz="1200" b="1" dirty="0">
                <a:solidFill>
                  <a:srgbClr val="00B050"/>
                </a:solidFill>
              </a:rPr>
              <a:t>인</a:t>
            </a:r>
            <a:r>
              <a:rPr lang="ko-KR" altLang="en-US" sz="1200" dirty="0"/>
              <a:t>이 남게 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초월자를</a:t>
            </a:r>
            <a:r>
              <a:rPr lang="ko-KR" altLang="en-US" sz="1200" dirty="0"/>
              <a:t> 쓰러뜨리고 싶었지만</a:t>
            </a:r>
            <a:r>
              <a:rPr lang="en-US" altLang="ko-KR" sz="1200" dirty="0"/>
              <a:t>, </a:t>
            </a:r>
            <a:r>
              <a:rPr lang="ko-KR" altLang="en-US" sz="1200" b="1" dirty="0" err="1">
                <a:solidFill>
                  <a:srgbClr val="00B050"/>
                </a:solidFill>
              </a:rPr>
              <a:t>초월자는</a:t>
            </a:r>
            <a:r>
              <a:rPr lang="ko-KR" altLang="en-US" sz="1200" b="1" dirty="0">
                <a:solidFill>
                  <a:srgbClr val="00B050"/>
                </a:solidFill>
              </a:rPr>
              <a:t> 혼돈의 존재</a:t>
            </a:r>
            <a:r>
              <a:rPr lang="ko-KR" altLang="en-US" sz="1200" dirty="0"/>
              <a:t>로 같은 혼돈의 존재가 아니면 쓰러뜨릴 수 없는 존재였다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또한 모든 차원의 문을 닫지 않으면 실체가 드러나지 않아서 공격할 수 조차 없었다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하지만 차원의 문을 닫으면 자신도 돌아가게 될 것이고 결국 </a:t>
            </a:r>
            <a:r>
              <a:rPr lang="ko-KR" altLang="en-US" sz="1200" dirty="0" err="1" smtClean="0"/>
              <a:t>초월자를</a:t>
            </a:r>
            <a:r>
              <a:rPr lang="ko-KR" altLang="en-US" sz="1200" dirty="0" smtClean="0"/>
              <a:t> 쓰러뜨릴 수 없다는 것을 알게 된 최후의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인은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초월자를</a:t>
            </a:r>
            <a:r>
              <a:rPr lang="ko-KR" altLang="en-US" sz="1200" dirty="0" smtClean="0"/>
              <a:t> 쓰러뜨리기 위해서 자기 세계의 악을 쓰러뜨리고 힘을 흡수하면서 </a:t>
            </a:r>
            <a:r>
              <a:rPr lang="ko-KR" altLang="en-US" sz="1200" b="1" dirty="0" err="1" smtClean="0">
                <a:solidFill>
                  <a:srgbClr val="00B050"/>
                </a:solidFill>
              </a:rPr>
              <a:t>초월자로</a:t>
            </a:r>
            <a:r>
              <a:rPr lang="ko-KR" altLang="en-US" sz="1200" b="1" dirty="0" smtClean="0">
                <a:solidFill>
                  <a:srgbClr val="00B050"/>
                </a:solidFill>
              </a:rPr>
              <a:t> 각성해</a:t>
            </a:r>
            <a:r>
              <a:rPr lang="en-US" altLang="ko-KR" sz="1200" b="1" dirty="0" smtClean="0">
                <a:solidFill>
                  <a:srgbClr val="00B050"/>
                </a:solidFill>
              </a:rPr>
              <a:t> </a:t>
            </a:r>
            <a:r>
              <a:rPr lang="ko-KR" altLang="en-US" sz="1200" b="1" dirty="0" smtClean="0">
                <a:solidFill>
                  <a:srgbClr val="00B050"/>
                </a:solidFill>
              </a:rPr>
              <a:t>자신의 차원의 문을 닫아버린다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초월자가 되면서 모든 사람의 기억에서 사라진 최후의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인이지만 결국 전투를 통해 </a:t>
            </a:r>
            <a:r>
              <a:rPr lang="ko-KR" altLang="en-US" sz="1200" dirty="0" err="1"/>
              <a:t>초월자를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쓰러뜨렸다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새로운 </a:t>
            </a:r>
            <a:r>
              <a:rPr lang="ko-KR" altLang="en-US" sz="1200" dirty="0"/>
              <a:t>차원의 틈새의 지배자가 되지만 악을 받아들인 이상 </a:t>
            </a:r>
            <a:r>
              <a:rPr lang="ko-KR" altLang="en-US" sz="1200" b="1" dirty="0">
                <a:solidFill>
                  <a:srgbClr val="00B050"/>
                </a:solidFill>
              </a:rPr>
              <a:t>언젠가는 힘에 잡아 먹혀 타락하고 말 것</a:t>
            </a:r>
            <a:r>
              <a:rPr lang="ko-KR" altLang="en-US" sz="1200" dirty="0"/>
              <a:t>이다</a:t>
            </a:r>
            <a:r>
              <a:rPr lang="en-US" altLang="ko-KR" sz="12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b="1" dirty="0" smtClean="0">
                <a:solidFill>
                  <a:srgbClr val="0070C0"/>
                </a:solidFill>
              </a:rPr>
              <a:t>반복 플레이 시 </a:t>
            </a:r>
            <a:r>
              <a:rPr lang="ko-KR" altLang="en-US" sz="1200" b="1" dirty="0" err="1" smtClean="0">
                <a:solidFill>
                  <a:srgbClr val="0070C0"/>
                </a:solidFill>
              </a:rPr>
              <a:t>초월자는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 새롭게 초월자가 된 캐릭터의 </a:t>
            </a:r>
            <a:r>
              <a:rPr lang="ko-KR" altLang="en-US" sz="1200" b="1" dirty="0" err="1" smtClean="0">
                <a:solidFill>
                  <a:srgbClr val="0070C0"/>
                </a:solidFill>
              </a:rPr>
              <a:t>스킬을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 활용한 패턴을 사용</a:t>
            </a:r>
            <a:endParaRPr lang="en-US" altLang="ko-KR" sz="1200" b="1" dirty="0" smtClean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b="1" dirty="0" smtClean="0">
                <a:solidFill>
                  <a:srgbClr val="0070C0"/>
                </a:solidFill>
              </a:rPr>
              <a:t>어떤 캐릭터와 마주쳤는가에 따라서 </a:t>
            </a:r>
            <a:r>
              <a:rPr lang="ko-KR" altLang="en-US" sz="1200" b="1" dirty="0" err="1" smtClean="0">
                <a:solidFill>
                  <a:srgbClr val="0070C0"/>
                </a:solidFill>
              </a:rPr>
              <a:t>초월자는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 플레이어를 기억하고 있다는 내용의 스토리를 전달해서 게임의 시간이 반복되고 있다는 것을 전달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xmlns="" id="{7AB1B9BA-6F4F-4372-9F9C-7A4C6E59EF36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0" y="909638"/>
            <a:ext cx="4050506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51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세계관 설정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정리</a:t>
            </a:r>
            <a:endParaRPr lang="ko-KR" altLang="en-US" dirty="0"/>
          </a:p>
        </p:txBody>
      </p:sp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xmlns="" id="{8CD1B621-8050-4C2B-B468-D358963A8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41938"/>
              </p:ext>
            </p:extLst>
          </p:nvPr>
        </p:nvGraphicFramePr>
        <p:xfrm>
          <a:off x="577485" y="1269554"/>
          <a:ext cx="11012060" cy="4824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740">
                  <a:extLst>
                    <a:ext uri="{9D8B030D-6E8A-4147-A177-3AD203B41FA5}">
                      <a16:colId xmlns:a16="http://schemas.microsoft.com/office/drawing/2014/main" xmlns="" val="467586040"/>
                    </a:ext>
                  </a:extLst>
                </a:gridCol>
                <a:gridCol w="48636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863660"/>
              </a:tblGrid>
              <a:tr h="4399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500" dirty="0"/>
                        <a:t>분류</a:t>
                      </a:r>
                    </a:p>
                  </a:txBody>
                  <a:tcPr marL="90333" marR="90333" marT="45167" marB="45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b="1" dirty="0"/>
                        <a:t>게임내 적용</a:t>
                      </a:r>
                    </a:p>
                  </a:txBody>
                  <a:tcPr marL="90333" marR="90333" marT="45167" marB="45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b="1" dirty="0" smtClean="0"/>
                        <a:t>리소스</a:t>
                      </a:r>
                      <a:endParaRPr lang="ko-KR" altLang="en-US" sz="1500" b="1" dirty="0"/>
                    </a:p>
                  </a:txBody>
                  <a:tcPr marL="90333" marR="90333" marT="45167" marB="45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3802611"/>
                  </a:ext>
                </a:extLst>
              </a:tr>
              <a:tr h="8769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b="1" dirty="0"/>
                        <a:t>차원의 틈새</a:t>
                      </a:r>
                    </a:p>
                  </a:txBody>
                  <a:tcPr marL="90333" marR="90333" marT="45167" marB="45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+mn-lt"/>
                        </a:rPr>
                        <a:t>게임 기본 화면 </a:t>
                      </a:r>
                      <a:r>
                        <a:rPr lang="en-US" altLang="ko-KR" sz="1100" dirty="0">
                          <a:latin typeface="+mn-lt"/>
                        </a:rPr>
                        <a:t>(</a:t>
                      </a:r>
                      <a:r>
                        <a:rPr lang="ko-KR" altLang="en-US" sz="1100" dirty="0">
                          <a:latin typeface="+mn-lt"/>
                        </a:rPr>
                        <a:t>스테이지 진입장소</a:t>
                      </a:r>
                      <a:r>
                        <a:rPr lang="en-US" altLang="ko-KR" sz="1100" dirty="0">
                          <a:latin typeface="+mn-lt"/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+mn-lt"/>
                        </a:rPr>
                        <a:t>모든 캐릭터가 모여 있는 </a:t>
                      </a:r>
                      <a:r>
                        <a:rPr lang="ko-KR" altLang="en-US" sz="1100" dirty="0" smtClean="0">
                          <a:latin typeface="+mn-lt"/>
                        </a:rPr>
                        <a:t>장소 </a:t>
                      </a:r>
                      <a:r>
                        <a:rPr lang="en-US" altLang="ko-KR" sz="1100" dirty="0" smtClean="0">
                          <a:latin typeface="+mn-lt"/>
                        </a:rPr>
                        <a:t>(</a:t>
                      </a:r>
                      <a:r>
                        <a:rPr lang="ko-KR" altLang="en-US" sz="1100" dirty="0" smtClean="0">
                          <a:latin typeface="+mn-lt"/>
                        </a:rPr>
                        <a:t>캐릭터 교체 가능</a:t>
                      </a:r>
                      <a:r>
                        <a:rPr lang="en-US" altLang="ko-KR" sz="1100" dirty="0" smtClean="0">
                          <a:latin typeface="+mn-lt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latin typeface="+mn-lt"/>
                        </a:rPr>
                        <a:t>다른 세계관의 특징적 요소들이 모두 뒤섞인 듯한 뒤죽박죽인 모습</a:t>
                      </a:r>
                      <a:endParaRPr lang="en-US" altLang="ko-KR" sz="1100" dirty="0" smtClean="0">
                        <a:latin typeface="+mn-lt"/>
                      </a:endParaRPr>
                    </a:p>
                  </a:txBody>
                  <a:tcPr marL="90333" marR="90333" marT="45167" marB="45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latin typeface="+mn-lt"/>
                        </a:rPr>
                        <a:t>총 두 장의 기본 배경 필요</a:t>
                      </a:r>
                      <a:endParaRPr lang="en-US" altLang="ko-KR" sz="1100" dirty="0" smtClean="0">
                        <a:latin typeface="+mn-lt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 smtClean="0">
                          <a:latin typeface="+mn-lt"/>
                        </a:rPr>
                        <a:t>(</a:t>
                      </a:r>
                      <a:r>
                        <a:rPr lang="ko-KR" altLang="en-US" sz="1100" dirty="0" smtClean="0">
                          <a:latin typeface="+mn-lt"/>
                        </a:rPr>
                        <a:t>기본 화면 배경 한 장과 모든 스테이지를 </a:t>
                      </a:r>
                      <a:r>
                        <a:rPr lang="ko-KR" altLang="en-US" sz="1100" dirty="0" err="1" smtClean="0">
                          <a:latin typeface="+mn-lt"/>
                        </a:rPr>
                        <a:t>클리어하고</a:t>
                      </a:r>
                      <a:r>
                        <a:rPr lang="ko-KR" altLang="en-US" sz="1100" dirty="0" smtClean="0">
                          <a:latin typeface="+mn-lt"/>
                        </a:rPr>
                        <a:t> </a:t>
                      </a:r>
                      <a:r>
                        <a:rPr lang="ko-KR" altLang="en-US" sz="1100" dirty="0" err="1" smtClean="0">
                          <a:latin typeface="+mn-lt"/>
                        </a:rPr>
                        <a:t>초월자를</a:t>
                      </a:r>
                      <a:r>
                        <a:rPr lang="ko-KR" altLang="en-US" sz="1100" dirty="0" smtClean="0">
                          <a:latin typeface="+mn-lt"/>
                        </a:rPr>
                        <a:t> 만나러 갈 수 있을 때 바뀐 분위기의 배경 한 장</a:t>
                      </a:r>
                      <a:r>
                        <a:rPr lang="en-US" altLang="ko-KR" sz="1100" dirty="0" smtClean="0">
                          <a:latin typeface="+mn-lt"/>
                        </a:rPr>
                        <a:t>)</a:t>
                      </a:r>
                    </a:p>
                  </a:txBody>
                  <a:tcPr marL="90333" marR="90333" marT="45167" marB="45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12169442"/>
                  </a:ext>
                </a:extLst>
              </a:tr>
              <a:tr h="8769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/>
                        <a:t>초월자</a:t>
                      </a:r>
                      <a:endParaRPr lang="ko-KR" altLang="en-US" sz="2700" dirty="0"/>
                    </a:p>
                  </a:txBody>
                  <a:tcPr marL="90333" marR="90333" marT="45167" marB="45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latin typeface="+mn-lt"/>
                        </a:rPr>
                        <a:t>게임의 최종 보스 캐릭터</a:t>
                      </a:r>
                      <a:endParaRPr lang="en-US" altLang="ko-KR" sz="1100" dirty="0" smtClean="0">
                        <a:latin typeface="+mn-lt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 smtClean="0">
                          <a:latin typeface="+mn-lt"/>
                        </a:rPr>
                        <a:t>회차진행시</a:t>
                      </a:r>
                      <a:r>
                        <a:rPr lang="ko-KR" altLang="en-US" sz="1100" dirty="0" smtClean="0">
                          <a:latin typeface="+mn-lt"/>
                        </a:rPr>
                        <a:t> 플레이어 캐릭터로 조작가능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 smtClean="0">
                          <a:latin typeface="+mn-lt"/>
                        </a:rPr>
                        <a:t>(</a:t>
                      </a:r>
                      <a:r>
                        <a:rPr lang="ko-KR" altLang="en-US" sz="1100" dirty="0" err="1" smtClean="0">
                          <a:latin typeface="+mn-lt"/>
                        </a:rPr>
                        <a:t>플레이어블</a:t>
                      </a:r>
                      <a:r>
                        <a:rPr lang="ko-KR" altLang="en-US" sz="1100" dirty="0" smtClean="0">
                          <a:latin typeface="+mn-lt"/>
                        </a:rPr>
                        <a:t> </a:t>
                      </a:r>
                      <a:r>
                        <a:rPr lang="ko-KR" altLang="en-US" sz="1100" dirty="0" err="1" smtClean="0">
                          <a:latin typeface="+mn-lt"/>
                        </a:rPr>
                        <a:t>캐릭터시</a:t>
                      </a:r>
                      <a:r>
                        <a:rPr lang="ko-KR" altLang="en-US" sz="1100" dirty="0" smtClean="0">
                          <a:latin typeface="+mn-lt"/>
                        </a:rPr>
                        <a:t> 모습에 변화 있음</a:t>
                      </a:r>
                      <a:r>
                        <a:rPr lang="en-US" altLang="ko-KR" sz="1100" dirty="0" smtClean="0">
                          <a:latin typeface="+mn-lt"/>
                        </a:rPr>
                        <a:t>)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90333" marR="90333" marT="45167" marB="45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>
                          <a:latin typeface="+mn-lt"/>
                        </a:rPr>
                        <a:t>초월자의 모습은 인간의 모습을 탈피한 모습으로 그려지므로</a:t>
                      </a:r>
                      <a:r>
                        <a:rPr lang="en-US" altLang="ko-KR" sz="1100" dirty="0" smtClean="0">
                          <a:latin typeface="+mn-lt"/>
                        </a:rPr>
                        <a:t>, </a:t>
                      </a:r>
                      <a:r>
                        <a:rPr lang="ko-KR" altLang="en-US" sz="1100" dirty="0" smtClean="0">
                          <a:latin typeface="+mn-lt"/>
                        </a:rPr>
                        <a:t>후에 누가 초월자가 되더라도 같은 리소스 활용가능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 marL="90333" marR="90333" marT="45167" marB="45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67030249"/>
                  </a:ext>
                </a:extLst>
              </a:tr>
              <a:tr h="8769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b="1" dirty="0"/>
                        <a:t>영웅</a:t>
                      </a:r>
                    </a:p>
                  </a:txBody>
                  <a:tcPr marL="90333" marR="90333" marT="45167" marB="45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다양한 모습의 캐릭터들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각자 자신의 세계관의 특징적인 복장이나 장비를 장착한 모습을 통해 외견으로 어느 정도 특색을 들어내 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0333" marR="90333" marT="45167" marB="45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캐릭터 별 리소스가 따로 다 필요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하지만 체형이나 얼굴 등은 평행세계 설정을 통해서 동일인물이지만 살아온 환경이 달라서 성격과 가치관이 다른 인물로 표현해서 활용가능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0333" marR="90333" marT="45167" marB="45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34538851"/>
                  </a:ext>
                </a:extLst>
              </a:tr>
              <a:tr h="6147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b="1" dirty="0"/>
                        <a:t>각각의 세계</a:t>
                      </a:r>
                    </a:p>
                  </a:txBody>
                  <a:tcPr marL="90333" marR="90333" marT="45167" marB="45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+mn-lt"/>
                        </a:rPr>
                        <a:t>각 캐릭터의 스토리를 각자의 세계로 가서</a:t>
                      </a:r>
                      <a:r>
                        <a:rPr lang="ko-KR" altLang="en-US" sz="1100" baseline="0" dirty="0" smtClean="0">
                          <a:latin typeface="+mn-lt"/>
                        </a:rPr>
                        <a:t> 전달하는 </a:t>
                      </a:r>
                      <a:r>
                        <a:rPr lang="ko-KR" altLang="en-US" sz="1100" baseline="0" dirty="0" err="1" smtClean="0">
                          <a:latin typeface="+mn-lt"/>
                        </a:rPr>
                        <a:t>콘텐츠</a:t>
                      </a:r>
                      <a:endParaRPr lang="en-US" altLang="ko-KR" sz="1100" baseline="0" dirty="0" smtClean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err="1" smtClean="0">
                          <a:latin typeface="+mn-lt"/>
                        </a:rPr>
                        <a:t>보스전</a:t>
                      </a:r>
                      <a:r>
                        <a:rPr lang="ko-KR" altLang="en-US" sz="1100" baseline="0" dirty="0" smtClean="0">
                          <a:latin typeface="+mn-lt"/>
                        </a:rPr>
                        <a:t> 위주로 진행되는 </a:t>
                      </a:r>
                      <a:r>
                        <a:rPr lang="ko-KR" altLang="en-US" sz="1100" baseline="0" dirty="0" err="1" smtClean="0">
                          <a:latin typeface="+mn-lt"/>
                        </a:rPr>
                        <a:t>콘텐츠</a:t>
                      </a:r>
                      <a:endParaRPr lang="en-US" altLang="ko-KR" sz="1100" dirty="0">
                        <a:latin typeface="+mn-lt"/>
                      </a:endParaRPr>
                    </a:p>
                  </a:txBody>
                  <a:tcPr marL="90333" marR="90333" marT="45167" marB="45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+mn-lt"/>
                        </a:rPr>
                        <a:t>각 캐릭터의 세계관 배경은 </a:t>
                      </a:r>
                      <a:r>
                        <a:rPr lang="ko-KR" altLang="en-US" sz="1100" dirty="0" err="1" smtClean="0">
                          <a:latin typeface="+mn-lt"/>
                        </a:rPr>
                        <a:t>메인스토리에서</a:t>
                      </a:r>
                      <a:r>
                        <a:rPr lang="ko-KR" altLang="en-US" sz="1100" dirty="0" smtClean="0">
                          <a:latin typeface="+mn-lt"/>
                        </a:rPr>
                        <a:t> 사용하면 배경을 활용</a:t>
                      </a:r>
                      <a:endParaRPr lang="en-US" altLang="ko-KR" sz="1100" dirty="0" smtClean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+mn-lt"/>
                        </a:rPr>
                        <a:t>보스</a:t>
                      </a:r>
                      <a:r>
                        <a:rPr lang="ko-KR" altLang="en-US" sz="11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100" baseline="0" dirty="0" err="1" smtClean="0">
                          <a:latin typeface="+mn-lt"/>
                        </a:rPr>
                        <a:t>몬스터는</a:t>
                      </a:r>
                      <a:r>
                        <a:rPr lang="ko-KR" altLang="en-US" sz="1100" baseline="0" dirty="0" smtClean="0">
                          <a:latin typeface="+mn-lt"/>
                        </a:rPr>
                        <a:t> 부활이 됨으로 다른 캐릭터의 </a:t>
                      </a:r>
                      <a:r>
                        <a:rPr lang="ko-KR" altLang="en-US" sz="1100" baseline="0" dirty="0" err="1" smtClean="0">
                          <a:latin typeface="+mn-lt"/>
                        </a:rPr>
                        <a:t>콘텐츠에서도</a:t>
                      </a:r>
                      <a:r>
                        <a:rPr lang="ko-KR" altLang="en-US" sz="1100" baseline="0" dirty="0" smtClean="0">
                          <a:latin typeface="+mn-lt"/>
                        </a:rPr>
                        <a:t> 활용가능</a:t>
                      </a:r>
                      <a:endParaRPr lang="en-US" altLang="ko-KR" sz="1100" baseline="0" dirty="0" smtClean="0">
                        <a:latin typeface="+mn-lt"/>
                      </a:endParaRPr>
                    </a:p>
                  </a:txBody>
                  <a:tcPr marL="90333" marR="90333" marT="45167" marB="45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60910737"/>
                  </a:ext>
                </a:extLst>
              </a:tr>
              <a:tr h="11391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b="1" dirty="0" err="1"/>
                        <a:t>회차진행</a:t>
                      </a:r>
                      <a:endParaRPr lang="ko-KR" altLang="en-US" sz="1500" b="1" dirty="0"/>
                    </a:p>
                  </a:txBody>
                  <a:tcPr marL="90333" marR="90333" marT="45167" marB="45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+mn-lt"/>
                        </a:rPr>
                        <a:t>게임을 반복플레이 하게 되는 요소</a:t>
                      </a:r>
                      <a:endParaRPr lang="en-US" altLang="ko-KR" sz="1100" dirty="0" smtClean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+mn-lt"/>
                        </a:rPr>
                        <a:t>게임의 </a:t>
                      </a:r>
                      <a:r>
                        <a:rPr lang="ko-KR" altLang="en-US" sz="1100" dirty="0" err="1" smtClean="0">
                          <a:latin typeface="+mn-lt"/>
                        </a:rPr>
                        <a:t>엔딩</a:t>
                      </a:r>
                      <a:r>
                        <a:rPr lang="ko-KR" altLang="en-US" sz="1100" dirty="0" smtClean="0">
                          <a:latin typeface="+mn-lt"/>
                        </a:rPr>
                        <a:t> 부분</a:t>
                      </a:r>
                      <a:endParaRPr lang="en-US" altLang="ko-KR" sz="1100" dirty="0">
                        <a:latin typeface="+mn-lt"/>
                      </a:endParaRPr>
                    </a:p>
                  </a:txBody>
                  <a:tcPr marL="90333" marR="90333" marT="45167" marB="45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>
                          <a:latin typeface="+mn-lt"/>
                        </a:rPr>
                        <a:t>클리어한</a:t>
                      </a:r>
                      <a:r>
                        <a:rPr lang="ko-KR" altLang="en-US" sz="1100" dirty="0" smtClean="0">
                          <a:latin typeface="+mn-lt"/>
                        </a:rPr>
                        <a:t> 캐릭터가 초월자가 되지만</a:t>
                      </a:r>
                      <a:r>
                        <a:rPr lang="en-US" altLang="ko-KR" sz="1100" dirty="0" smtClean="0">
                          <a:latin typeface="+mn-lt"/>
                        </a:rPr>
                        <a:t>, </a:t>
                      </a:r>
                      <a:r>
                        <a:rPr lang="ko-KR" altLang="en-US" sz="1100" dirty="0" smtClean="0">
                          <a:latin typeface="+mn-lt"/>
                        </a:rPr>
                        <a:t>리소스는 </a:t>
                      </a:r>
                      <a:r>
                        <a:rPr lang="ko-KR" altLang="en-US" sz="1100" dirty="0" err="1" smtClean="0">
                          <a:latin typeface="+mn-lt"/>
                        </a:rPr>
                        <a:t>초월자</a:t>
                      </a:r>
                      <a:r>
                        <a:rPr lang="ko-KR" altLang="en-US" sz="1100" dirty="0" smtClean="0">
                          <a:latin typeface="+mn-lt"/>
                        </a:rPr>
                        <a:t> 리소스 활용</a:t>
                      </a:r>
                      <a:endParaRPr lang="en-US" altLang="ko-KR" sz="1100" dirty="0" smtClean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+mn-lt"/>
                        </a:rPr>
                        <a:t>새로운 캐릭터 추가 </a:t>
                      </a:r>
                      <a:r>
                        <a:rPr lang="en-US" altLang="ko-KR" sz="1100" dirty="0" smtClean="0">
                          <a:latin typeface="+mn-lt"/>
                        </a:rPr>
                        <a:t>(</a:t>
                      </a:r>
                      <a:r>
                        <a:rPr lang="ko-KR" altLang="en-US" sz="1100" dirty="0" smtClean="0">
                          <a:latin typeface="+mn-lt"/>
                        </a:rPr>
                        <a:t>초월자가 되기 전 영웅이 였던 캐릭터</a:t>
                      </a:r>
                      <a:r>
                        <a:rPr lang="en-US" altLang="ko-KR" sz="1100" dirty="0" smtClean="0">
                          <a:latin typeface="+mn-lt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+mn-lt"/>
                        </a:rPr>
                        <a:t>반복플레이에서도 모든 리소스 그대로 활용 가능</a:t>
                      </a:r>
                      <a:endParaRPr lang="en-US" altLang="ko-KR" sz="1100" baseline="0" dirty="0" smtClean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latin typeface="+mn-lt"/>
                        </a:rPr>
                        <a:t>스토리 등의 변화로 텍스트는 </a:t>
                      </a:r>
                      <a:r>
                        <a:rPr lang="ko-KR" altLang="en-US" sz="1100" baseline="0" dirty="0" smtClean="0">
                          <a:latin typeface="+mn-lt"/>
                        </a:rPr>
                        <a:t>변함</a:t>
                      </a:r>
                      <a:endParaRPr lang="en-US" altLang="ko-KR" sz="1100" dirty="0">
                        <a:latin typeface="+mn-lt"/>
                      </a:endParaRPr>
                    </a:p>
                  </a:txBody>
                  <a:tcPr marL="90333" marR="90333" marT="45167" marB="45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754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캐릭터 설정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캐릭터 속성의 종류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F5F5FF7-1834-436B-8EDC-A6E79B509A75}"/>
              </a:ext>
            </a:extLst>
          </p:cNvPr>
          <p:cNvSpPr/>
          <p:nvPr/>
        </p:nvSpPr>
        <p:spPr>
          <a:xfrm>
            <a:off x="5634355" y="960591"/>
            <a:ext cx="921702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모에속성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908BEF0-44AA-4BEE-8D11-653B2B9DCCAE}"/>
              </a:ext>
            </a:extLst>
          </p:cNvPr>
          <p:cNvSpPr/>
          <p:nvPr/>
        </p:nvSpPr>
        <p:spPr>
          <a:xfrm>
            <a:off x="4439021" y="1464647"/>
            <a:ext cx="921702" cy="2880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인간관계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AF235A51-62AA-48FA-A017-50CF1D23A203}"/>
              </a:ext>
            </a:extLst>
          </p:cNvPr>
          <p:cNvSpPr/>
          <p:nvPr/>
        </p:nvSpPr>
        <p:spPr>
          <a:xfrm>
            <a:off x="3243688" y="1464647"/>
            <a:ext cx="921702" cy="2880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75F1B1F2-F2AF-48A8-B5A6-3D7E84CD5BCB}"/>
              </a:ext>
            </a:extLst>
          </p:cNvPr>
          <p:cNvSpPr/>
          <p:nvPr/>
        </p:nvSpPr>
        <p:spPr>
          <a:xfrm>
            <a:off x="5634354" y="1468635"/>
            <a:ext cx="921702" cy="2880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직종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9DDA5DC4-51D6-42E9-A45C-B94B4810D2BC}"/>
              </a:ext>
            </a:extLst>
          </p:cNvPr>
          <p:cNvSpPr/>
          <p:nvPr/>
        </p:nvSpPr>
        <p:spPr>
          <a:xfrm>
            <a:off x="6829687" y="1464647"/>
            <a:ext cx="921702" cy="2880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신체특징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6C03103-87ED-45DF-B317-963FDC1AC668}"/>
              </a:ext>
            </a:extLst>
          </p:cNvPr>
          <p:cNvSpPr/>
          <p:nvPr/>
        </p:nvSpPr>
        <p:spPr>
          <a:xfrm>
            <a:off x="8025020" y="1464647"/>
            <a:ext cx="921702" cy="2880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연령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69A8122E-D77D-4BBE-AFEE-CE58FB534EEC}"/>
              </a:ext>
            </a:extLst>
          </p:cNvPr>
          <p:cNvSpPr/>
          <p:nvPr/>
        </p:nvSpPr>
        <p:spPr>
          <a:xfrm>
            <a:off x="9220353" y="1464647"/>
            <a:ext cx="921702" cy="2880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기타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219EC49C-5D44-452D-9E1D-172B2E745619}"/>
              </a:ext>
            </a:extLst>
          </p:cNvPr>
          <p:cNvSpPr/>
          <p:nvPr/>
        </p:nvSpPr>
        <p:spPr>
          <a:xfrm>
            <a:off x="2048355" y="1464647"/>
            <a:ext cx="921702" cy="2880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성격</a:t>
            </a:r>
          </a:p>
        </p:txBody>
      </p:sp>
      <p:cxnSp>
        <p:nvCxnSpPr>
          <p:cNvPr id="13" name="연결선: 꺾임 10">
            <a:extLst>
              <a:ext uri="{FF2B5EF4-FFF2-40B4-BE49-F238E27FC236}">
                <a16:creationId xmlns="" xmlns:a16="http://schemas.microsoft.com/office/drawing/2014/main" id="{92E92648-D9FE-4C3C-86B1-AB53A54910CB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rot="5400000">
            <a:off x="4194194" y="-436365"/>
            <a:ext cx="216024" cy="35860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2">
            <a:extLst>
              <a:ext uri="{FF2B5EF4-FFF2-40B4-BE49-F238E27FC236}">
                <a16:creationId xmlns="" xmlns:a16="http://schemas.microsoft.com/office/drawing/2014/main" id="{7F880068-6A08-42C8-86C5-6E0B5587D7E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4791861" y="161302"/>
            <a:ext cx="216024" cy="23906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5">
            <a:extLst>
              <a:ext uri="{FF2B5EF4-FFF2-40B4-BE49-F238E27FC236}">
                <a16:creationId xmlns="" xmlns:a16="http://schemas.microsoft.com/office/drawing/2014/main" id="{C557B391-8667-4CA4-8F4E-846D92461A0B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5389527" y="758968"/>
            <a:ext cx="216024" cy="11953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8">
            <a:extLst>
              <a:ext uri="{FF2B5EF4-FFF2-40B4-BE49-F238E27FC236}">
                <a16:creationId xmlns="" xmlns:a16="http://schemas.microsoft.com/office/drawing/2014/main" id="{50546B76-B250-43FF-A50E-349B4C102CF3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5985200" y="1358629"/>
            <a:ext cx="22001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22">
            <a:extLst>
              <a:ext uri="{FF2B5EF4-FFF2-40B4-BE49-F238E27FC236}">
                <a16:creationId xmlns="" xmlns:a16="http://schemas.microsoft.com/office/drawing/2014/main" id="{D8816D88-A01D-4E05-9060-CE9C52992129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6584860" y="758969"/>
            <a:ext cx="216024" cy="11953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24">
            <a:extLst>
              <a:ext uri="{FF2B5EF4-FFF2-40B4-BE49-F238E27FC236}">
                <a16:creationId xmlns="" xmlns:a16="http://schemas.microsoft.com/office/drawing/2014/main" id="{5217A970-CAA8-4940-9B2D-CB14B3AF0149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16200000" flipH="1">
            <a:off x="7182526" y="161302"/>
            <a:ext cx="216024" cy="23906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25">
            <a:extLst>
              <a:ext uri="{FF2B5EF4-FFF2-40B4-BE49-F238E27FC236}">
                <a16:creationId xmlns="" xmlns:a16="http://schemas.microsoft.com/office/drawing/2014/main" id="{F64FC5DF-18CC-43CA-BB0F-4FCC7FFC3128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rot="16200000" flipH="1">
            <a:off x="7780193" y="-436364"/>
            <a:ext cx="216024" cy="35859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27B1134C-E7FE-4B6B-8E80-A4985A8383AE}"/>
              </a:ext>
            </a:extLst>
          </p:cNvPr>
          <p:cNvSpPr/>
          <p:nvPr/>
        </p:nvSpPr>
        <p:spPr>
          <a:xfrm>
            <a:off x="2048355" y="2040711"/>
            <a:ext cx="921702" cy="288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츤데레</a:t>
            </a:r>
            <a:endParaRPr lang="ko-KR" altLang="en-US" sz="12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267EFB2E-951A-4B11-B98B-0D1C61B71A03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2509206" y="1752679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11CC436-D590-45FA-BB6F-5B904F605721}"/>
              </a:ext>
            </a:extLst>
          </p:cNvPr>
          <p:cNvSpPr/>
          <p:nvPr/>
        </p:nvSpPr>
        <p:spPr>
          <a:xfrm>
            <a:off x="2048355" y="2472759"/>
            <a:ext cx="921702" cy="288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얀데레</a:t>
            </a:r>
            <a:endParaRPr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C8B803AF-32D7-409A-B9AF-1C30A8803E05}"/>
              </a:ext>
            </a:extLst>
          </p:cNvPr>
          <p:cNvSpPr/>
          <p:nvPr/>
        </p:nvSpPr>
        <p:spPr>
          <a:xfrm>
            <a:off x="2048355" y="2904807"/>
            <a:ext cx="921702" cy="288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쿨데레</a:t>
            </a:r>
            <a:endParaRPr lang="ko-KR" altLang="en-US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5DD62E1B-9CCA-4BAE-A9CA-CAB4FAA869F1}"/>
              </a:ext>
            </a:extLst>
          </p:cNvPr>
          <p:cNvSpPr/>
          <p:nvPr/>
        </p:nvSpPr>
        <p:spPr>
          <a:xfrm>
            <a:off x="2048355" y="3336856"/>
            <a:ext cx="921702" cy="288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폭력녀</a:t>
            </a:r>
            <a:endParaRPr lang="ko-KR" altLang="en-US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22250A6-0B35-4B32-A537-A3A92A8E2A07}"/>
              </a:ext>
            </a:extLst>
          </p:cNvPr>
          <p:cNvSpPr/>
          <p:nvPr/>
        </p:nvSpPr>
        <p:spPr>
          <a:xfrm>
            <a:off x="2048355" y="3769580"/>
            <a:ext cx="921702" cy="288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사이코패스</a:t>
            </a:r>
            <a:endParaRPr lang="ko-KR" altLang="en-US" sz="1100" dirty="0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3C8E2AD0-C8DE-453A-A42C-11282D216A72}"/>
              </a:ext>
            </a:extLst>
          </p:cNvPr>
          <p:cNvSpPr/>
          <p:nvPr/>
        </p:nvSpPr>
        <p:spPr>
          <a:xfrm>
            <a:off x="2048355" y="4202304"/>
            <a:ext cx="921702" cy="288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덜렁이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80F574F4-C950-455E-94C4-31CAFA8EAADC}"/>
              </a:ext>
            </a:extLst>
          </p:cNvPr>
          <p:cNvSpPr/>
          <p:nvPr/>
        </p:nvSpPr>
        <p:spPr>
          <a:xfrm>
            <a:off x="2048355" y="4636765"/>
            <a:ext cx="921702" cy="288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구두쇠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10AE46B4-D3CB-4475-99B2-5CF0E52EEC41}"/>
              </a:ext>
            </a:extLst>
          </p:cNvPr>
          <p:cNvSpPr/>
          <p:nvPr/>
        </p:nvSpPr>
        <p:spPr>
          <a:xfrm>
            <a:off x="2048355" y="5071226"/>
            <a:ext cx="921702" cy="2880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겁쟁이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01FE6187-A7C8-4CE2-BE65-C57F7AE2238C}"/>
              </a:ext>
            </a:extLst>
          </p:cNvPr>
          <p:cNvSpPr/>
          <p:nvPr/>
        </p:nvSpPr>
        <p:spPr>
          <a:xfrm>
            <a:off x="3243688" y="2040711"/>
            <a:ext cx="921702" cy="2880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남녀역전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E0B89D15-B6E6-44F0-9B08-E059D5E1F1CE}"/>
              </a:ext>
            </a:extLst>
          </p:cNvPr>
          <p:cNvCxnSpPr>
            <a:cxnSpLocks/>
            <a:stCxn id="7" idx="2"/>
            <a:endCxn id="29" idx="0"/>
          </p:cNvCxnSpPr>
          <p:nvPr/>
        </p:nvCxnSpPr>
        <p:spPr>
          <a:xfrm>
            <a:off x="3704539" y="1752679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BFFBE8DC-56DC-4776-BD7E-0FB89C376AA6}"/>
              </a:ext>
            </a:extLst>
          </p:cNvPr>
          <p:cNvSpPr/>
          <p:nvPr/>
        </p:nvSpPr>
        <p:spPr>
          <a:xfrm>
            <a:off x="3243688" y="2472759"/>
            <a:ext cx="921702" cy="2880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남장여자</a:t>
            </a:r>
            <a:r>
              <a:rPr lang="en-US" altLang="ko-KR" sz="900" dirty="0" smtClean="0"/>
              <a:t>/</a:t>
            </a:r>
          </a:p>
          <a:p>
            <a:pPr algn="ctr"/>
            <a:r>
              <a:rPr lang="ko-KR" altLang="en-US" sz="900" dirty="0" smtClean="0"/>
              <a:t>여장남</a:t>
            </a:r>
            <a:r>
              <a:rPr lang="ko-KR" altLang="en-US" sz="900" dirty="0"/>
              <a:t>자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78F07093-4703-43B9-9952-95BB8C28803E}"/>
              </a:ext>
            </a:extLst>
          </p:cNvPr>
          <p:cNvSpPr/>
          <p:nvPr/>
        </p:nvSpPr>
        <p:spPr>
          <a:xfrm>
            <a:off x="3243688" y="2904807"/>
            <a:ext cx="921702" cy="2880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폭력녀</a:t>
            </a:r>
            <a:endParaRPr lang="ko-KR" altLang="en-US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800D385A-329E-4870-BB99-C950E643914A}"/>
              </a:ext>
            </a:extLst>
          </p:cNvPr>
          <p:cNvSpPr/>
          <p:nvPr/>
        </p:nvSpPr>
        <p:spPr>
          <a:xfrm>
            <a:off x="3243688" y="3336856"/>
            <a:ext cx="921702" cy="2880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성전환 </a:t>
            </a:r>
            <a:r>
              <a:rPr lang="en-US" altLang="ko-KR" sz="1200" dirty="0" smtClean="0"/>
              <a:t>(TS)</a:t>
            </a:r>
            <a:endParaRPr lang="ko-KR" altLang="en-US" sz="1200" dirty="0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535B9146-B379-489E-AA44-F45C4308143B}"/>
              </a:ext>
            </a:extLst>
          </p:cNvPr>
          <p:cNvSpPr/>
          <p:nvPr/>
        </p:nvSpPr>
        <p:spPr>
          <a:xfrm>
            <a:off x="3243688" y="3769580"/>
            <a:ext cx="921702" cy="2880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홍일점</a:t>
            </a:r>
            <a:r>
              <a:rPr lang="en-US" altLang="ko-KR" sz="900" dirty="0" smtClean="0"/>
              <a:t>/</a:t>
            </a:r>
          </a:p>
          <a:p>
            <a:pPr algn="ctr"/>
            <a:r>
              <a:rPr lang="ko-KR" altLang="en-US" sz="900" dirty="0" err="1" smtClean="0"/>
              <a:t>청일점</a:t>
            </a:r>
            <a:endParaRPr lang="ko-KR" altLang="en-US" sz="900" dirty="0"/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2A23F668-BD30-4067-9A5D-4307EFDB15BA}"/>
              </a:ext>
            </a:extLst>
          </p:cNvPr>
          <p:cNvSpPr/>
          <p:nvPr/>
        </p:nvSpPr>
        <p:spPr>
          <a:xfrm>
            <a:off x="3243688" y="4202304"/>
            <a:ext cx="921702" cy="2880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키잡</a:t>
            </a:r>
            <a:endParaRPr lang="ko-KR" altLang="en-US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6AA055C8-592B-4DA7-A303-2760DE6CD297}"/>
              </a:ext>
            </a:extLst>
          </p:cNvPr>
          <p:cNvSpPr/>
          <p:nvPr/>
        </p:nvSpPr>
        <p:spPr>
          <a:xfrm>
            <a:off x="3243688" y="4636765"/>
            <a:ext cx="921702" cy="2880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동거생활</a:t>
            </a:r>
            <a:endParaRPr lang="ko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F69630C5-A7EB-441A-B71F-EB3540EBE15F}"/>
              </a:ext>
            </a:extLst>
          </p:cNvPr>
          <p:cNvSpPr/>
          <p:nvPr/>
        </p:nvSpPr>
        <p:spPr>
          <a:xfrm>
            <a:off x="3243688" y="5071226"/>
            <a:ext cx="921702" cy="2880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약혼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결혼</a:t>
            </a:r>
            <a:endParaRPr lang="ko-KR" altLang="en-US" sz="1200" dirty="0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574118BC-7845-4341-8F5D-A1EEEC89F231}"/>
              </a:ext>
            </a:extLst>
          </p:cNvPr>
          <p:cNvSpPr/>
          <p:nvPr/>
        </p:nvSpPr>
        <p:spPr>
          <a:xfrm>
            <a:off x="4439020" y="2040711"/>
            <a:ext cx="921702" cy="2880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/>
              <a:t>브라콘</a:t>
            </a:r>
            <a:r>
              <a:rPr lang="en-US" altLang="ko-KR" sz="900" dirty="0" smtClean="0"/>
              <a:t>/</a:t>
            </a:r>
          </a:p>
          <a:p>
            <a:pPr algn="ctr"/>
            <a:r>
              <a:rPr lang="ko-KR" altLang="en-US" sz="900" dirty="0" err="1" smtClean="0"/>
              <a:t>시스콘</a:t>
            </a:r>
            <a:endParaRPr lang="ko-KR" altLang="en-US" sz="900" dirty="0"/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59464732-A89A-4AE6-9EA4-ED823A477629}"/>
              </a:ext>
            </a:extLst>
          </p:cNvPr>
          <p:cNvSpPr/>
          <p:nvPr/>
        </p:nvSpPr>
        <p:spPr>
          <a:xfrm>
            <a:off x="4439020" y="2472759"/>
            <a:ext cx="921702" cy="2880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스승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제자</a:t>
            </a:r>
            <a:endParaRPr lang="ko-KR" altLang="en-US" sz="1200" dirty="0"/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D8CC3498-4015-46A3-96A8-E8611482CF62}"/>
              </a:ext>
            </a:extLst>
          </p:cNvPr>
          <p:cNvSpPr/>
          <p:nvPr/>
        </p:nvSpPr>
        <p:spPr>
          <a:xfrm>
            <a:off x="4439020" y="2904807"/>
            <a:ext cx="921702" cy="2880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선후배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4BAFBA9A-1C6E-4866-8719-DB39E4D9B2E1}"/>
              </a:ext>
            </a:extLst>
          </p:cNvPr>
          <p:cNvSpPr/>
          <p:nvPr/>
        </p:nvSpPr>
        <p:spPr>
          <a:xfrm>
            <a:off x="4439020" y="3336856"/>
            <a:ext cx="921702" cy="2880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소꿉친구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E6D99EE2-AC66-45E0-8CD0-4556075E16E7}"/>
              </a:ext>
            </a:extLst>
          </p:cNvPr>
          <p:cNvSpPr/>
          <p:nvPr/>
        </p:nvSpPr>
        <p:spPr>
          <a:xfrm>
            <a:off x="4439020" y="3769580"/>
            <a:ext cx="921702" cy="2880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의붓형제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ED38D61F-0427-4B4B-B2FC-13B587990000}"/>
              </a:ext>
            </a:extLst>
          </p:cNvPr>
          <p:cNvSpPr/>
          <p:nvPr/>
        </p:nvSpPr>
        <p:spPr>
          <a:xfrm>
            <a:off x="4439020" y="4202304"/>
            <a:ext cx="921702" cy="2880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커플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8C0B7058-DC7E-4356-9DC7-84961F613F95}"/>
              </a:ext>
            </a:extLst>
          </p:cNvPr>
          <p:cNvSpPr/>
          <p:nvPr/>
        </p:nvSpPr>
        <p:spPr>
          <a:xfrm>
            <a:off x="4439020" y="4636765"/>
            <a:ext cx="921702" cy="2880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노플래그</a:t>
            </a:r>
            <a:endParaRPr lang="ko-KR" altLang="en-US" sz="1200" dirty="0"/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5C90343E-2FDD-403E-9B26-B9890527288F}"/>
              </a:ext>
            </a:extLst>
          </p:cNvPr>
          <p:cNvSpPr/>
          <p:nvPr/>
        </p:nvSpPr>
        <p:spPr>
          <a:xfrm>
            <a:off x="4439020" y="5071226"/>
            <a:ext cx="921702" cy="2880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F57D5D36-79FD-4BCE-8880-27626EF7962D}"/>
              </a:ext>
            </a:extLst>
          </p:cNvPr>
          <p:cNvSpPr/>
          <p:nvPr/>
        </p:nvSpPr>
        <p:spPr>
          <a:xfrm>
            <a:off x="5634352" y="2040711"/>
            <a:ext cx="921702" cy="2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교</a:t>
            </a:r>
            <a:r>
              <a:rPr lang="ko-KR" altLang="en-US" sz="1200" dirty="0"/>
              <a:t>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36421954-BA2C-4CD1-BC99-4CB2E02BEF9A}"/>
              </a:ext>
            </a:extLst>
          </p:cNvPr>
          <p:cNvSpPr/>
          <p:nvPr/>
        </p:nvSpPr>
        <p:spPr>
          <a:xfrm>
            <a:off x="5634352" y="2472759"/>
            <a:ext cx="921702" cy="2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간호사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39F6DC29-301B-453F-ABFD-0113EB910B8F}"/>
              </a:ext>
            </a:extLst>
          </p:cNvPr>
          <p:cNvSpPr/>
          <p:nvPr/>
        </p:nvSpPr>
        <p:spPr>
          <a:xfrm>
            <a:off x="5634352" y="2904807"/>
            <a:ext cx="921702" cy="2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메이드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68F4F87D-2B8C-4730-B634-79542E4354B9}"/>
              </a:ext>
            </a:extLst>
          </p:cNvPr>
          <p:cNvSpPr/>
          <p:nvPr/>
        </p:nvSpPr>
        <p:spPr>
          <a:xfrm>
            <a:off x="5634352" y="3336856"/>
            <a:ext cx="921702" cy="2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마법소녀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BDB21487-EE5D-4B9C-814D-7184BB8864B9}"/>
              </a:ext>
            </a:extLst>
          </p:cNvPr>
          <p:cNvSpPr/>
          <p:nvPr/>
        </p:nvSpPr>
        <p:spPr>
          <a:xfrm>
            <a:off x="5634352" y="3769580"/>
            <a:ext cx="921702" cy="2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아이돌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169C3D05-4A8A-467F-A60B-3F1C214C235F}"/>
              </a:ext>
            </a:extLst>
          </p:cNvPr>
          <p:cNvSpPr/>
          <p:nvPr/>
        </p:nvSpPr>
        <p:spPr>
          <a:xfrm>
            <a:off x="5634352" y="4202304"/>
            <a:ext cx="921702" cy="2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마왕</a:t>
            </a:r>
            <a:endParaRPr lang="ko-KR" altLang="en-US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7E8B2D2E-35A0-4155-8A25-724ECB23D2FB}"/>
              </a:ext>
            </a:extLst>
          </p:cNvPr>
          <p:cNvSpPr/>
          <p:nvPr/>
        </p:nvSpPr>
        <p:spPr>
          <a:xfrm>
            <a:off x="5634352" y="4636765"/>
            <a:ext cx="921702" cy="2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연구원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41EF3A41-C821-411D-AE30-BDE586E73A87}"/>
              </a:ext>
            </a:extLst>
          </p:cNvPr>
          <p:cNvSpPr/>
          <p:nvPr/>
        </p:nvSpPr>
        <p:spPr>
          <a:xfrm>
            <a:off x="5634352" y="5071226"/>
            <a:ext cx="921702" cy="2880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군인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3D0F0B6B-B8E3-4361-9056-99E1CBA6DE28}"/>
              </a:ext>
            </a:extLst>
          </p:cNvPr>
          <p:cNvSpPr/>
          <p:nvPr/>
        </p:nvSpPr>
        <p:spPr>
          <a:xfrm>
            <a:off x="6829684" y="2040711"/>
            <a:ext cx="921702" cy="2880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눈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A7526C42-D5B7-4060-B30D-284D79D4DDD2}"/>
              </a:ext>
            </a:extLst>
          </p:cNvPr>
          <p:cNvSpPr/>
          <p:nvPr/>
        </p:nvSpPr>
        <p:spPr>
          <a:xfrm>
            <a:off x="6829684" y="2472759"/>
            <a:ext cx="921702" cy="2880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신체장애</a:t>
            </a:r>
            <a:endParaRPr lang="ko-KR" altLang="en-US" sz="1200" dirty="0"/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280A686D-BA8D-41F9-9DE8-55BF861B116B}"/>
              </a:ext>
            </a:extLst>
          </p:cNvPr>
          <p:cNvSpPr/>
          <p:nvPr/>
        </p:nvSpPr>
        <p:spPr>
          <a:xfrm>
            <a:off x="6829684" y="2904807"/>
            <a:ext cx="921702" cy="2880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피부</a:t>
            </a:r>
            <a:r>
              <a:rPr lang="en-US" altLang="ko-KR" sz="1200" dirty="0"/>
              <a:t>,</a:t>
            </a:r>
            <a:r>
              <a:rPr lang="ko-KR" altLang="en-US" sz="1200" dirty="0"/>
              <a:t>인종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B1D22214-8C40-4B78-AB71-5C1E34F704FF}"/>
              </a:ext>
            </a:extLst>
          </p:cNvPr>
          <p:cNvSpPr/>
          <p:nvPr/>
        </p:nvSpPr>
        <p:spPr>
          <a:xfrm>
            <a:off x="6829684" y="3336856"/>
            <a:ext cx="921702" cy="2880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헤어스타일</a:t>
            </a:r>
            <a:endParaRPr lang="ko-KR" altLang="en-US" sz="1100" dirty="0"/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B747B805-58BE-4225-9D21-B81AA36249CD}"/>
              </a:ext>
            </a:extLst>
          </p:cNvPr>
          <p:cNvSpPr/>
          <p:nvPr/>
        </p:nvSpPr>
        <p:spPr>
          <a:xfrm>
            <a:off x="6829684" y="3769580"/>
            <a:ext cx="921702" cy="2880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가슴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44439027-6430-4061-909F-C8BC665C68A4}"/>
              </a:ext>
            </a:extLst>
          </p:cNvPr>
          <p:cNvSpPr/>
          <p:nvPr/>
        </p:nvSpPr>
        <p:spPr>
          <a:xfrm>
            <a:off x="6829684" y="4202304"/>
            <a:ext cx="921702" cy="2880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얼굴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9CCCBFE4-E6FA-4BBB-AE07-AF7DB099D419}"/>
              </a:ext>
            </a:extLst>
          </p:cNvPr>
          <p:cNvSpPr/>
          <p:nvPr/>
        </p:nvSpPr>
        <p:spPr>
          <a:xfrm>
            <a:off x="6829684" y="4636765"/>
            <a:ext cx="921702" cy="2880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키</a:t>
            </a:r>
            <a:endParaRPr lang="ko-KR" altLang="en-US" sz="1200" dirty="0"/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9E3F3E17-EC53-4917-A740-379E412366C3}"/>
              </a:ext>
            </a:extLst>
          </p:cNvPr>
          <p:cNvSpPr/>
          <p:nvPr/>
        </p:nvSpPr>
        <p:spPr>
          <a:xfrm>
            <a:off x="6829684" y="5071226"/>
            <a:ext cx="921702" cy="2880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종족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099EF968-033A-4EF0-B75A-4837F8BD4F98}"/>
              </a:ext>
            </a:extLst>
          </p:cNvPr>
          <p:cNvSpPr/>
          <p:nvPr/>
        </p:nvSpPr>
        <p:spPr>
          <a:xfrm>
            <a:off x="8025020" y="2040711"/>
            <a:ext cx="92170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누님</a:t>
            </a:r>
            <a:r>
              <a:rPr lang="en-US" altLang="ko-KR" sz="1200" dirty="0"/>
              <a:t>/</a:t>
            </a:r>
            <a:r>
              <a:rPr lang="ko-KR" altLang="en-US" sz="1200" dirty="0" smtClean="0"/>
              <a:t>형님</a:t>
            </a:r>
            <a:endParaRPr lang="ko-KR" altLang="en-US" sz="1200" dirty="0"/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C5015634-8B4C-4380-9C8E-6ED9EBFAA8D6}"/>
              </a:ext>
            </a:extLst>
          </p:cNvPr>
          <p:cNvSpPr/>
          <p:nvPr/>
        </p:nvSpPr>
        <p:spPr>
          <a:xfrm>
            <a:off x="8025020" y="2472759"/>
            <a:ext cx="92170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동갑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F01F52A4-F271-4FF0-8AFC-F6D45BDCB47E}"/>
              </a:ext>
            </a:extLst>
          </p:cNvPr>
          <p:cNvSpPr/>
          <p:nvPr/>
        </p:nvSpPr>
        <p:spPr>
          <a:xfrm>
            <a:off x="8025020" y="2904807"/>
            <a:ext cx="92170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로리</a:t>
            </a:r>
            <a:r>
              <a:rPr lang="en-US" altLang="ko-KR" sz="1200" dirty="0" smtClean="0"/>
              <a:t>/</a:t>
            </a:r>
            <a:r>
              <a:rPr lang="ko-KR" altLang="en-US" sz="1200" dirty="0" err="1" smtClean="0"/>
              <a:t>쇼타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3611BF36-E485-4D29-A9B5-02239E4A7C49}"/>
              </a:ext>
            </a:extLst>
          </p:cNvPr>
          <p:cNvSpPr/>
          <p:nvPr/>
        </p:nvSpPr>
        <p:spPr>
          <a:xfrm>
            <a:off x="8025020" y="3336856"/>
            <a:ext cx="92170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중년 남</a:t>
            </a:r>
            <a:r>
              <a:rPr lang="en-US" altLang="ko-KR" sz="1200" dirty="0"/>
              <a:t>/</a:t>
            </a:r>
            <a:r>
              <a:rPr lang="ko-KR" altLang="en-US" sz="1200" dirty="0"/>
              <a:t>녀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109174F8-83E5-4499-8F59-18A549FD27F3}"/>
              </a:ext>
            </a:extLst>
          </p:cNvPr>
          <p:cNvSpPr/>
          <p:nvPr/>
        </p:nvSpPr>
        <p:spPr>
          <a:xfrm>
            <a:off x="8025020" y="3769580"/>
            <a:ext cx="92170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유부남</a:t>
            </a:r>
            <a:r>
              <a:rPr lang="en-US" altLang="ko-KR" sz="1200" dirty="0"/>
              <a:t>/</a:t>
            </a:r>
            <a:r>
              <a:rPr lang="ko-KR" altLang="en-US" sz="1200" dirty="0"/>
              <a:t>녀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0A5A3D5B-BA7A-4F47-B884-2E7AC8A06EF9}"/>
              </a:ext>
            </a:extLst>
          </p:cNvPr>
          <p:cNvSpPr/>
          <p:nvPr/>
        </p:nvSpPr>
        <p:spPr>
          <a:xfrm>
            <a:off x="8025020" y="4202304"/>
            <a:ext cx="92170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로리할망구</a:t>
            </a:r>
            <a:endParaRPr lang="ko-KR" altLang="en-US" sz="1100" dirty="0"/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2A62FDA6-FE5E-46E4-A895-004896B3641B}"/>
              </a:ext>
            </a:extLst>
          </p:cNvPr>
          <p:cNvSpPr/>
          <p:nvPr/>
        </p:nvSpPr>
        <p:spPr>
          <a:xfrm>
            <a:off x="8025020" y="4636765"/>
            <a:ext cx="92170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노총각</a:t>
            </a:r>
            <a:r>
              <a:rPr lang="en-US" altLang="ko-KR" sz="1100" dirty="0"/>
              <a:t>,</a:t>
            </a:r>
            <a:r>
              <a:rPr lang="ko-KR" altLang="en-US" sz="1100" dirty="0"/>
              <a:t>처녀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="" xmlns:a16="http://schemas.microsoft.com/office/drawing/2014/main" id="{96ACDD8E-176C-4560-800C-CBFE5C40A6E8}"/>
              </a:ext>
            </a:extLst>
          </p:cNvPr>
          <p:cNvSpPr/>
          <p:nvPr/>
        </p:nvSpPr>
        <p:spPr>
          <a:xfrm>
            <a:off x="8025020" y="5071226"/>
            <a:ext cx="921702" cy="2880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노인</a:t>
            </a:r>
            <a:endParaRPr lang="ko-KR" altLang="en-US" sz="1200" dirty="0"/>
          </a:p>
        </p:txBody>
      </p: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0501486B-6E86-4C24-86BC-FCD986C069E8}"/>
              </a:ext>
            </a:extLst>
          </p:cNvPr>
          <p:cNvSpPr/>
          <p:nvPr/>
        </p:nvSpPr>
        <p:spPr>
          <a:xfrm>
            <a:off x="9220353" y="2040711"/>
            <a:ext cx="921702" cy="2880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패션</a:t>
            </a:r>
            <a:r>
              <a:rPr lang="en-US" altLang="ko-KR" sz="900" dirty="0"/>
              <a:t>,</a:t>
            </a:r>
            <a:r>
              <a:rPr lang="ko-KR" altLang="en-US" sz="900" dirty="0"/>
              <a:t>악세사리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51853449-FC1D-4FC1-B592-AB020C90E10F}"/>
              </a:ext>
            </a:extLst>
          </p:cNvPr>
          <p:cNvSpPr/>
          <p:nvPr/>
        </p:nvSpPr>
        <p:spPr>
          <a:xfrm>
            <a:off x="9220353" y="2472759"/>
            <a:ext cx="921702" cy="2880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말투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8E05CAEC-3490-402A-BCB0-9FC70F592B90}"/>
              </a:ext>
            </a:extLst>
          </p:cNvPr>
          <p:cNvSpPr/>
          <p:nvPr/>
        </p:nvSpPr>
        <p:spPr>
          <a:xfrm>
            <a:off x="9220353" y="2904807"/>
            <a:ext cx="921702" cy="2880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가족애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D2C16542-3391-4CBE-A7E2-8882D3093643}"/>
              </a:ext>
            </a:extLst>
          </p:cNvPr>
          <p:cNvSpPr/>
          <p:nvPr/>
        </p:nvSpPr>
        <p:spPr>
          <a:xfrm>
            <a:off x="9220353" y="3336856"/>
            <a:ext cx="921702" cy="2880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기계치</a:t>
            </a:r>
            <a:endParaRPr lang="ko-KR" altLang="en-US" sz="1200" dirty="0"/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D287BF5D-149C-4BA0-973F-CCEA792A9E20}"/>
              </a:ext>
            </a:extLst>
          </p:cNvPr>
          <p:cNvSpPr/>
          <p:nvPr/>
        </p:nvSpPr>
        <p:spPr>
          <a:xfrm>
            <a:off x="9220353" y="3769580"/>
            <a:ext cx="921702" cy="2880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갭모에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0C0722C3-AA33-4CCF-9B3A-F92329CBE65B}"/>
              </a:ext>
            </a:extLst>
          </p:cNvPr>
          <p:cNvSpPr/>
          <p:nvPr/>
        </p:nvSpPr>
        <p:spPr>
          <a:xfrm>
            <a:off x="9220353" y="4202304"/>
            <a:ext cx="921702" cy="2880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부자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104FB1E7-52BA-4289-8AED-9CE261294FBE}"/>
              </a:ext>
            </a:extLst>
          </p:cNvPr>
          <p:cNvSpPr/>
          <p:nvPr/>
        </p:nvSpPr>
        <p:spPr>
          <a:xfrm>
            <a:off x="9220353" y="4636765"/>
            <a:ext cx="921702" cy="2880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천재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3578473C-2A99-4768-B43F-6AC1503D5254}"/>
              </a:ext>
            </a:extLst>
          </p:cNvPr>
          <p:cNvSpPr/>
          <p:nvPr/>
        </p:nvSpPr>
        <p:spPr>
          <a:xfrm>
            <a:off x="9220353" y="5071226"/>
            <a:ext cx="921702" cy="2880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쌍둥이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="" xmlns:a16="http://schemas.microsoft.com/office/drawing/2014/main" id="{DF85FD45-3589-45BD-A5F3-E3D9A7528FEC}"/>
              </a:ext>
            </a:extLst>
          </p:cNvPr>
          <p:cNvCxnSpPr>
            <a:cxnSpLocks/>
            <a:stCxn id="6" idx="2"/>
            <a:endCxn id="38" idx="0"/>
          </p:cNvCxnSpPr>
          <p:nvPr/>
        </p:nvCxnSpPr>
        <p:spPr>
          <a:xfrm flipH="1">
            <a:off x="4899871" y="1752679"/>
            <a:ext cx="1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="" xmlns:a16="http://schemas.microsoft.com/office/drawing/2014/main" id="{D45E8B14-2B56-4784-B6DC-0519EF919FFC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 flipH="1">
            <a:off x="6095203" y="1756667"/>
            <a:ext cx="2" cy="28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="" xmlns:a16="http://schemas.microsoft.com/office/drawing/2014/main" id="{9B08F696-4ABE-4488-98DD-0C10E0CBDDC2}"/>
              </a:ext>
            </a:extLst>
          </p:cNvPr>
          <p:cNvCxnSpPr>
            <a:cxnSpLocks/>
            <a:stCxn id="9" idx="2"/>
            <a:endCxn id="54" idx="0"/>
          </p:cNvCxnSpPr>
          <p:nvPr/>
        </p:nvCxnSpPr>
        <p:spPr>
          <a:xfrm flipH="1">
            <a:off x="7290535" y="1752679"/>
            <a:ext cx="3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="" xmlns:a16="http://schemas.microsoft.com/office/drawing/2014/main" id="{F9D3306D-E145-4552-8C4D-A07870D57558}"/>
              </a:ext>
            </a:extLst>
          </p:cNvPr>
          <p:cNvCxnSpPr>
            <a:cxnSpLocks/>
            <a:stCxn id="10" idx="2"/>
            <a:endCxn id="62" idx="0"/>
          </p:cNvCxnSpPr>
          <p:nvPr/>
        </p:nvCxnSpPr>
        <p:spPr>
          <a:xfrm>
            <a:off x="8485871" y="1752679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="" xmlns:a16="http://schemas.microsoft.com/office/drawing/2014/main" id="{05A25096-91CC-49EF-9A6C-815C36E01981}"/>
              </a:ext>
            </a:extLst>
          </p:cNvPr>
          <p:cNvCxnSpPr>
            <a:cxnSpLocks/>
            <a:stCxn id="11" idx="2"/>
            <a:endCxn id="70" idx="0"/>
          </p:cNvCxnSpPr>
          <p:nvPr/>
        </p:nvCxnSpPr>
        <p:spPr>
          <a:xfrm>
            <a:off x="9681204" y="1752679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2305547" y="5606584"/>
            <a:ext cx="757931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다양한 캐릭터 속성을 분류하고 조합해서 다양한 캐릭터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3277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캐릭터 설정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플레이어 캐릭터 예시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xmlns="" id="{6BBBAEC8-DFED-4C74-994F-9C81A81FEEF0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550590" y="909638"/>
            <a:ext cx="3855671" cy="5400675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180236"/>
              </p:ext>
            </p:extLst>
          </p:nvPr>
        </p:nvGraphicFramePr>
        <p:xfrm>
          <a:off x="5000866" y="765498"/>
          <a:ext cx="7048259" cy="564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850"/>
                <a:gridCol w="733425"/>
                <a:gridCol w="1095375"/>
                <a:gridCol w="1260234"/>
                <a:gridCol w="876300"/>
                <a:gridCol w="2124075"/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플레이어 캐릭터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로즈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좋아하는 것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음식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특히 단것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숨어있기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클래스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여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싫어하는 것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배고픔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공격방식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독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암기투척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대거를 이용한 빠른 공격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캐릭터속성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쿨데레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누님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갈색피부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폭식녀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세계관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마법이 존재하지 않으며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신체능력이 굉장히 뛰어난 기사들의 중세 세계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배경스토리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고아로 태어나 뒷골목을 전전하는 소매치기로 살아가다 </a:t>
                      </a:r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어쌔신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 길드에 들어가게 된다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길드 안에서는 항상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1,2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위를 다투는 실력을 가졌었다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온갖 고생을 겪으면서 생존을 위해서라면 모든 것을 포기해야 하는 생활을 해왔기 때문에 욕심이 굉장히 많으며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자신의 몫을 뺏기게 되면 반드시 복수하는 성격이다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어린아이나 불쌍한 사람을 보면 과거의 자신이 떠올라 그냥 지나치지 못하고 도움을 준다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초월자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약육강식이 지배하는 세계에서 살아왔기 때문에 악의 힘을 흡수하면 더욱 강해져서 자신을 대적할 사람이 없을 거라 생각해 힘을 흡수한다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특징적인 이미지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두건이나 </a:t>
                      </a:r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로브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 등을 둘러서 얼굴은 가린다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암기와 대거를 사용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굉장히 가볍고 노출이 있는 의상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독을 흩날리는 액션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역할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플레이경험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빠른 이동과 빠른 공격을 통해 전투속도를 높여 쾌감을 준다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70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2700000">
            <a:off x="2494806" y="1940216"/>
            <a:ext cx="1152128" cy="1152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10" idx="0"/>
            <a:endCxn id="10" idx="2"/>
          </p:cNvCxnSpPr>
          <p:nvPr/>
        </p:nvCxnSpPr>
        <p:spPr>
          <a:xfrm flipH="1">
            <a:off x="2663531" y="2108941"/>
            <a:ext cx="814678" cy="81467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10" idx="3"/>
            <a:endCxn id="10" idx="1"/>
          </p:cNvCxnSpPr>
          <p:nvPr/>
        </p:nvCxnSpPr>
        <p:spPr>
          <a:xfrm flipH="1" flipV="1">
            <a:off x="2663531" y="2108941"/>
            <a:ext cx="814678" cy="81467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24648" y="187810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스킬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2824648" y="269278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스킬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2417309" y="22854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스킬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3231987" y="22854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스킬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66968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1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ko-KR" altLang="en-US" sz="1200" dirty="0" smtClean="0"/>
              <a:t>기본공격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캐릭터 별로 모션 한 가지</a:t>
            </a:r>
            <a:endParaRPr lang="en-US" altLang="ko-KR" sz="1200" dirty="0" smtClean="0"/>
          </a:p>
          <a:p>
            <a:r>
              <a:rPr lang="ko-KR" altLang="en-US" sz="1200" dirty="0" smtClean="0"/>
              <a:t>레벨과 </a:t>
            </a:r>
            <a:r>
              <a:rPr lang="ko-KR" altLang="en-US" sz="1200" dirty="0" err="1" smtClean="0"/>
              <a:t>능력치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캐릭터 별로 정해진 </a:t>
            </a:r>
            <a:r>
              <a:rPr lang="ko-KR" altLang="en-US" sz="1200" dirty="0" err="1" smtClean="0"/>
              <a:t>능력치가</a:t>
            </a:r>
            <a:r>
              <a:rPr lang="ko-KR" altLang="en-US" sz="1200" dirty="0" smtClean="0"/>
              <a:t> 있으며 </a:t>
            </a:r>
            <a:r>
              <a:rPr lang="ko-KR" altLang="en-US" sz="1200" dirty="0" err="1" smtClean="0"/>
              <a:t>레벨업</a:t>
            </a:r>
            <a:r>
              <a:rPr lang="ko-KR" altLang="en-US" sz="1200" dirty="0" smtClean="0"/>
              <a:t> 시 이 </a:t>
            </a:r>
            <a:r>
              <a:rPr lang="ko-KR" altLang="en-US" sz="1200" dirty="0" err="1" smtClean="0"/>
              <a:t>능력치가</a:t>
            </a:r>
            <a:r>
              <a:rPr lang="ko-KR" altLang="en-US" sz="1200" dirty="0" smtClean="0"/>
              <a:t> 상승하지만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유저가 직접 찍을 수는 없다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캐릭터 </a:t>
            </a:r>
            <a:r>
              <a:rPr lang="ko-KR" altLang="en-US" sz="1200" dirty="0" err="1" smtClean="0"/>
              <a:t>컨셉</a:t>
            </a:r>
            <a:r>
              <a:rPr lang="ko-KR" altLang="en-US" sz="1200" dirty="0" smtClean="0"/>
              <a:t> 유지</a:t>
            </a:r>
            <a:r>
              <a:rPr lang="en-US" altLang="ko-KR" sz="1200" dirty="0" smtClean="0"/>
              <a:t>) (RPG </a:t>
            </a:r>
            <a:r>
              <a:rPr lang="ko-KR" altLang="en-US" sz="1200" dirty="0" smtClean="0"/>
              <a:t>요소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ko-KR" altLang="en-US" sz="1200" dirty="0" err="1" smtClean="0"/>
              <a:t>패시브</a:t>
            </a:r>
            <a:r>
              <a:rPr lang="ko-KR" altLang="en-US" sz="1200" dirty="0" smtClean="0"/>
              <a:t> 스킬 </a:t>
            </a:r>
            <a:r>
              <a:rPr lang="en-US" altLang="ko-KR" sz="1200" dirty="0" smtClean="0"/>
              <a:t>– </a:t>
            </a:r>
            <a:r>
              <a:rPr lang="ko-KR" altLang="en-US" sz="1200" dirty="0" err="1" smtClean="0"/>
              <a:t>패시브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스킬은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능력치를</a:t>
            </a:r>
            <a:r>
              <a:rPr lang="ko-KR" altLang="en-US" sz="1200" dirty="0" smtClean="0"/>
              <a:t> 일정량 상승 시키거나 스킬 사용시 </a:t>
            </a:r>
            <a:r>
              <a:rPr lang="ko-KR" altLang="en-US" sz="1200" dirty="0" err="1" smtClean="0"/>
              <a:t>소모값</a:t>
            </a:r>
            <a:r>
              <a:rPr lang="ko-KR" altLang="en-US" sz="1200" dirty="0" smtClean="0"/>
              <a:t> 감소시키는 등의 도움을 주는 요소들로 구성되어 있으며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각 캐릭터 별로 따로 적용된다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캐릭터를 성장시키면서 유저가 직접 찍으며 성장을 확인할 수 있는 부분 </a:t>
            </a:r>
            <a:r>
              <a:rPr lang="en-US" altLang="ko-KR" sz="1200" dirty="0" smtClean="0"/>
              <a:t>(RPG </a:t>
            </a:r>
            <a:r>
              <a:rPr lang="ko-KR" altLang="en-US" sz="1200" dirty="0" smtClean="0"/>
              <a:t>요소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액티브 스킬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캐릭터 별로 </a:t>
            </a:r>
            <a:r>
              <a:rPr lang="ko-KR" altLang="en-US" sz="1200" dirty="0" err="1" smtClean="0"/>
              <a:t>스킬이</a:t>
            </a:r>
            <a:r>
              <a:rPr lang="ko-KR" altLang="en-US" sz="1200" dirty="0" smtClean="0"/>
              <a:t> 몇 가지 존재하며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선행 </a:t>
            </a:r>
            <a:r>
              <a:rPr lang="ko-KR" altLang="en-US" sz="1200" dirty="0" err="1" smtClean="0"/>
              <a:t>스킬을</a:t>
            </a:r>
            <a:r>
              <a:rPr lang="ko-KR" altLang="en-US" sz="1200" dirty="0" smtClean="0"/>
              <a:t> 찍어야 뒤의 </a:t>
            </a:r>
            <a:r>
              <a:rPr lang="ko-KR" altLang="en-US" sz="1200" dirty="0" err="1" smtClean="0"/>
              <a:t>스킬을</a:t>
            </a:r>
            <a:r>
              <a:rPr lang="ko-KR" altLang="en-US" sz="1200" dirty="0" smtClean="0"/>
              <a:t> 찍을 수 있는 방식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이펙트가</a:t>
            </a:r>
            <a:r>
              <a:rPr lang="ko-KR" altLang="en-US" sz="1200" dirty="0" smtClean="0"/>
              <a:t> 화려해지고 공격력이 강화</a:t>
            </a:r>
            <a:r>
              <a:rPr lang="en-US" altLang="ko-KR" sz="1200" dirty="0" smtClean="0"/>
              <a:t>.(RPG </a:t>
            </a:r>
            <a:r>
              <a:rPr lang="ko-KR" altLang="en-US" sz="1200" dirty="0" smtClean="0"/>
              <a:t>요소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캐릭터 교체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스테이지 진입 전까지는 캐릭터를 얼마든지 바꿀 수 있지만 스테이지에 입장하면 나오기 전까지는 캐릭터 교체 불가능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캐릭터에 따라서 스토리가 달라지는 부분이 있기 때문에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아이템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영구적으로 효과가 적용되는 아이템은 없으며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스테이지 내에서 공격력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방어력 상승 등의 효과가 존재함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장비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캐릭터 별로 장착할 수 있는 장비가 다르다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장비는 습득 후 바로 사용이 가능하다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장비의 경우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안에 </a:t>
            </a:r>
            <a:r>
              <a:rPr lang="ko-KR" altLang="en-US" sz="1200" dirty="0" err="1" smtClean="0"/>
              <a:t>능력치가</a:t>
            </a:r>
            <a:r>
              <a:rPr lang="ko-KR" altLang="en-US" sz="1200" dirty="0" smtClean="0"/>
              <a:t> 랜덤으로 나온다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장비는 저장되지 않는다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다만 한번이라도 습득해서 사용했다면 도감에 저장됨</a:t>
            </a:r>
            <a:r>
              <a:rPr lang="en-US" altLang="ko-KR" sz="1200" dirty="0" smtClean="0"/>
              <a:t>. (</a:t>
            </a:r>
            <a:r>
              <a:rPr lang="ko-KR" altLang="en-US" sz="1200" dirty="0" err="1" smtClean="0"/>
              <a:t>로그라이크</a:t>
            </a:r>
            <a:r>
              <a:rPr lang="ko-KR" altLang="en-US" sz="1200" dirty="0" smtClean="0"/>
              <a:t> 요소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게임 스킬트리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9902" y="1989634"/>
            <a:ext cx="4305300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807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ko-KR" altLang="en-US" dirty="0" smtClean="0"/>
              <a:t>반복 플레이 시 더욱 재미를 줄 수 있는 요소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바뀌는 요소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661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시장분석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장르 </a:t>
            </a:r>
            <a:r>
              <a:rPr lang="ko-KR" altLang="en-US" dirty="0" smtClean="0"/>
              <a:t>선정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게임 시장은 지속적으로 성장하고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플랫폼에 비하여 이용자가 매우 많다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특히나 </a:t>
            </a:r>
            <a:r>
              <a:rPr lang="ko-KR" altLang="en-US" dirty="0" err="1" smtClean="0"/>
              <a:t>롤플레잉</a:t>
            </a:r>
            <a:r>
              <a:rPr lang="ko-KR" altLang="en-US" dirty="0" smtClean="0"/>
              <a:t> </a:t>
            </a:r>
            <a:r>
              <a:rPr lang="ko-KR" altLang="en-US" dirty="0" smtClean="0"/>
              <a:t>장르는 </a:t>
            </a:r>
            <a:r>
              <a:rPr lang="ko-KR" altLang="en-US" dirty="0" smtClean="0"/>
              <a:t>전체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게임 장르 중 매출의 </a:t>
            </a:r>
            <a:r>
              <a:rPr lang="en-US" altLang="ko-KR" dirty="0" smtClean="0"/>
              <a:t>62.6%</a:t>
            </a:r>
            <a:r>
              <a:rPr lang="ko-KR" altLang="en-US" dirty="0" smtClean="0"/>
              <a:t>를 차지할 정도로 가장 </a:t>
            </a:r>
            <a:r>
              <a:rPr lang="ko-KR" altLang="en-US" dirty="0" smtClean="0"/>
              <a:t>많은 매출을 올리는 장르이다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플랫폼의 경우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 비해 제작이 쉬우며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많은 </a:t>
            </a:r>
            <a:r>
              <a:rPr lang="ko-KR" altLang="en-US" dirty="0" err="1" smtClean="0"/>
              <a:t>유저층을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타겟으로</a:t>
            </a:r>
            <a:r>
              <a:rPr lang="ko-KR" altLang="en-US" dirty="0" smtClean="0"/>
              <a:t> 삼을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smtClean="0"/>
              <a:t>한국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진흥원</a:t>
            </a:r>
            <a:r>
              <a:rPr lang="en-US" altLang="ko-KR" dirty="0"/>
              <a:t>, 2019 </a:t>
            </a:r>
            <a:r>
              <a:rPr lang="ko-KR" altLang="en-US" dirty="0"/>
              <a:t>게임이용자 실태조사 보고서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모바일</a:t>
            </a:r>
            <a:r>
              <a:rPr lang="ko-KR" altLang="en-US" dirty="0"/>
              <a:t> 인덱스</a:t>
            </a:r>
            <a:r>
              <a:rPr lang="en-US" altLang="ko-KR" dirty="0"/>
              <a:t>, 2019</a:t>
            </a:r>
            <a:r>
              <a:rPr lang="ko-KR" altLang="en-US" dirty="0"/>
              <a:t>년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ko-KR" altLang="en-US" dirty="0" smtClean="0"/>
              <a:t>게임 장르별 </a:t>
            </a:r>
            <a:r>
              <a:rPr lang="ko-KR" altLang="en-US" dirty="0"/>
              <a:t>매출 상반기 </a:t>
            </a:r>
            <a:r>
              <a:rPr lang="ko-KR" altLang="en-US" dirty="0" smtClean="0"/>
              <a:t>통계</a:t>
            </a:r>
            <a:endParaRPr lang="ko-KR" alt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xmlns="" id="{B5805692-5477-4CCA-82EE-AA011EB21E35}"/>
              </a:ext>
            </a:extLst>
          </p:cNvPr>
          <p:cNvPicPr>
            <a:picLocks noGrp="1" noChangeAspect="1" noChangeArrowheads="1"/>
          </p:cNvPicPr>
          <p:nvPr>
            <p:ph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53"/>
          <a:stretch/>
        </p:blipFill>
        <p:spPr bwMode="auto">
          <a:xfrm>
            <a:off x="7159278" y="909638"/>
            <a:ext cx="3561456" cy="2881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1094637"/>
            <a:ext cx="5400675" cy="2511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4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시장분석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 smtClean="0"/>
              <a:t>데드셀과</a:t>
            </a:r>
            <a:r>
              <a:rPr lang="ko-KR" altLang="en-US" dirty="0" smtClean="0"/>
              <a:t> 로그 </a:t>
            </a:r>
            <a:r>
              <a:rPr lang="ko-KR" altLang="en-US" dirty="0" err="1" smtClean="0"/>
              <a:t>레거시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err="1" smtClean="0"/>
              <a:t>데드셀의</a:t>
            </a:r>
            <a:r>
              <a:rPr lang="ko-KR" altLang="en-US" dirty="0" smtClean="0"/>
              <a:t>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스테이지를 진행하면서 다음 구간을 어디로 선택하느냐에 따라서 등장하는 아이템이 달라지거나</a:t>
            </a:r>
            <a:r>
              <a:rPr lang="en-US" altLang="ko-KR" dirty="0" smtClean="0"/>
              <a:t>, </a:t>
            </a:r>
            <a:r>
              <a:rPr lang="ko-KR" altLang="en-US" b="1" dirty="0" smtClean="0">
                <a:solidFill>
                  <a:srgbClr val="00B050"/>
                </a:solidFill>
              </a:rPr>
              <a:t>스토리와 진행할 수 있는 스테이지가 달라지기도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solidFill>
                  <a:srgbClr val="0070C0"/>
                </a:solidFill>
              </a:rPr>
              <a:t>플레이어가 스토리의 선택에 직접 관여한다는 느낌을 줄 수 있으며</a:t>
            </a:r>
            <a:r>
              <a:rPr lang="en-US" altLang="ko-KR" b="1" dirty="0" smtClean="0">
                <a:solidFill>
                  <a:srgbClr val="0070C0"/>
                </a:solidFill>
              </a:rPr>
              <a:t>, </a:t>
            </a:r>
            <a:r>
              <a:rPr lang="ko-KR" altLang="en-US" b="1" dirty="0" smtClean="0">
                <a:solidFill>
                  <a:srgbClr val="0070C0"/>
                </a:solidFill>
              </a:rPr>
              <a:t>더욱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몰입감을</a:t>
            </a:r>
            <a:r>
              <a:rPr lang="ko-KR" altLang="en-US" b="1" dirty="0" smtClean="0">
                <a:solidFill>
                  <a:srgbClr val="0070C0"/>
                </a:solidFill>
              </a:rPr>
              <a:t> 상승시키고 다른 스테이지 플레이를 해보기 위해서 반복 플레이를 하게 되는 이유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dirty="0" smtClean="0"/>
              <a:t>로그 </a:t>
            </a:r>
            <a:r>
              <a:rPr lang="ko-KR" altLang="en-US" dirty="0" err="1" smtClean="0"/>
              <a:t>레거시의</a:t>
            </a:r>
            <a:r>
              <a:rPr lang="ko-KR" altLang="en-US" dirty="0" smtClean="0"/>
              <a:t> 경우 매번 </a:t>
            </a:r>
            <a:r>
              <a:rPr lang="ko-KR" altLang="en-US" b="1" dirty="0" err="1" smtClean="0">
                <a:solidFill>
                  <a:srgbClr val="00B050"/>
                </a:solidFill>
              </a:rPr>
              <a:t>맵이</a:t>
            </a:r>
            <a:r>
              <a:rPr lang="ko-KR" altLang="en-US" b="1" dirty="0" smtClean="0">
                <a:solidFill>
                  <a:srgbClr val="00B050"/>
                </a:solidFill>
              </a:rPr>
              <a:t> 랜덤으로 생성</a:t>
            </a:r>
            <a:r>
              <a:rPr lang="ko-KR" altLang="en-US" dirty="0" smtClean="0"/>
              <a:t>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맵의</a:t>
            </a:r>
            <a:r>
              <a:rPr lang="ko-KR" altLang="en-US" dirty="0" smtClean="0"/>
              <a:t> 곳곳에 빠른 이동이 가능한 </a:t>
            </a:r>
            <a:r>
              <a:rPr lang="ko-KR" altLang="en-US" b="1" dirty="0" err="1" smtClean="0">
                <a:solidFill>
                  <a:srgbClr val="00B050"/>
                </a:solidFill>
              </a:rPr>
              <a:t>워프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두어 게임 진행이 </a:t>
            </a:r>
            <a:r>
              <a:rPr lang="ko-KR" altLang="en-US" dirty="0" err="1" smtClean="0"/>
              <a:t>원할하다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solidFill>
                  <a:srgbClr val="0070C0"/>
                </a:solidFill>
              </a:rPr>
              <a:t>탐색이 주요 재미 중 한가지일 때</a:t>
            </a:r>
            <a:r>
              <a:rPr lang="en-US" altLang="ko-KR" b="1" dirty="0" smtClean="0">
                <a:solidFill>
                  <a:srgbClr val="0070C0"/>
                </a:solidFill>
              </a:rPr>
              <a:t>, </a:t>
            </a:r>
            <a:r>
              <a:rPr lang="ko-KR" altLang="en-US" b="1" dirty="0" smtClean="0">
                <a:solidFill>
                  <a:srgbClr val="0070C0"/>
                </a:solidFill>
              </a:rPr>
              <a:t>매번 색다른 탐색의 재미를 줄 수 있으며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워프를</a:t>
            </a:r>
            <a:r>
              <a:rPr lang="ko-KR" altLang="en-US" b="1" dirty="0" smtClean="0">
                <a:solidFill>
                  <a:srgbClr val="0070C0"/>
                </a:solidFill>
              </a:rPr>
              <a:t> 통해 게임 진행이 빨라진다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출처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데드셀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스테이지 분기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 smtClean="0"/>
              <a:t>출처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로그 </a:t>
            </a:r>
            <a:r>
              <a:rPr lang="ko-KR" altLang="en-US" dirty="0" err="1" smtClean="0"/>
              <a:t>레거시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맵</a:t>
            </a:r>
            <a:endParaRPr lang="ko-KR" altLang="en-US" dirty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" b="-112"/>
          <a:stretch/>
        </p:blipFill>
        <p:spPr bwMode="auto">
          <a:xfrm>
            <a:off x="1228758" y="909638"/>
            <a:ext cx="4044884" cy="288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Grp="1" noChangeAspect="1" noChangeArrowheads="1"/>
          </p:cNvPicPr>
          <p:nvPr>
            <p:ph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1029844"/>
            <a:ext cx="5402263" cy="264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7910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게임 기획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기획의도</a:t>
            </a:r>
            <a:endParaRPr lang="ko-KR" altLang="en-US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801956"/>
              </p:ext>
            </p:extLst>
          </p:nvPr>
        </p:nvGraphicFramePr>
        <p:xfrm>
          <a:off x="1016001" y="837506"/>
          <a:ext cx="10199637" cy="5809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2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03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699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00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80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구분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내용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 smtClean="0"/>
                        <a:t>고려사항</a:t>
                      </a:r>
                      <a:endParaRPr lang="ko-KR" altLang="en-US" sz="1800" b="1" dirty="0"/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077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모바일</a:t>
                      </a:r>
                      <a:endParaRPr lang="ko-KR" altLang="en-US" sz="1600" b="1" dirty="0"/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디스플레이 및 조작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기본 공격의 조작을 넓게 배치해서 조작의 편의성을 늘리고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스와이프</a:t>
                      </a:r>
                      <a:r>
                        <a:rPr lang="ko-KR" altLang="en-US" sz="1200" dirty="0"/>
                        <a:t> 등을 통해 전투</a:t>
                      </a:r>
                      <a:r>
                        <a:rPr lang="en-US" altLang="ko-KR" sz="1200" dirty="0"/>
                        <a:t>UI</a:t>
                      </a:r>
                      <a:r>
                        <a:rPr lang="ko-KR" altLang="en-US" sz="1200" dirty="0"/>
                        <a:t>의 숫자를 줄임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제스처를 통한 조작방식을 유저에게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어렵지 않게 전달할 방법 고려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0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플레이 시간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난이도에 따라서 </a:t>
                      </a:r>
                      <a:r>
                        <a:rPr lang="ko-KR" altLang="en-US" sz="1200" dirty="0" err="1"/>
                        <a:t>맵의</a:t>
                      </a:r>
                      <a:r>
                        <a:rPr lang="ko-KR" altLang="en-US" sz="1200" dirty="0"/>
                        <a:t> 크기를 늘리거나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줄여서 플레이 타임을 조절함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난이도에 따라서 </a:t>
                      </a:r>
                      <a:r>
                        <a:rPr lang="ko-KR" altLang="en-US" sz="1200" dirty="0" err="1"/>
                        <a:t>클리어</a:t>
                      </a:r>
                      <a:r>
                        <a:rPr lang="ko-KR" altLang="en-US" sz="1200" dirty="0"/>
                        <a:t> 타임을 어느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정도로 잡을 것인지에 대한 적절한 분배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077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/>
                        <a:t>타겟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ko-KR" altLang="en-US" sz="1600" b="1" dirty="0" err="1" smtClean="0"/>
                        <a:t>유저층</a:t>
                      </a:r>
                      <a:endParaRPr lang="ko-KR" altLang="en-US" sz="1600" b="1" dirty="0"/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10,20</a:t>
                      </a:r>
                      <a:r>
                        <a:rPr lang="ko-KR" altLang="en-US" sz="1200" dirty="0" smtClean="0"/>
                        <a:t>대 액션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RPG </a:t>
                      </a:r>
                      <a:r>
                        <a:rPr lang="ko-KR" altLang="en-US" sz="1200" baseline="0" dirty="0" err="1" smtClean="0"/>
                        <a:t>선호층</a:t>
                      </a:r>
                      <a:endParaRPr lang="ko-KR" altLang="en-US" sz="1200" dirty="0"/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액션과 </a:t>
                      </a:r>
                      <a:r>
                        <a:rPr lang="en-US" altLang="ko-KR" sz="1200" dirty="0" smtClean="0"/>
                        <a:t>RPG</a:t>
                      </a:r>
                      <a:r>
                        <a:rPr lang="ko-KR" altLang="en-US" sz="1200" dirty="0" smtClean="0"/>
                        <a:t>적인 요소를 잘 녹여내면서 내 게임만의 독특한 차별성이 드러나도록</a:t>
                      </a:r>
                      <a:r>
                        <a:rPr lang="ko-KR" altLang="en-US" sz="1200" baseline="0" dirty="0" smtClean="0"/>
                        <a:t> 할 요소</a:t>
                      </a:r>
                      <a:endParaRPr lang="ko-KR" altLang="en-US" sz="1200" dirty="0"/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077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장르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액션 </a:t>
                      </a:r>
                      <a:r>
                        <a:rPr lang="en-US" altLang="ko-KR" sz="1200" dirty="0"/>
                        <a:t>RPG, </a:t>
                      </a:r>
                      <a:r>
                        <a:rPr lang="ko-KR" altLang="en-US" sz="1200" dirty="0" err="1"/>
                        <a:t>메트로배니아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로그라이크</a:t>
                      </a:r>
                      <a:endParaRPr lang="ko-KR" altLang="en-US" sz="1200" dirty="0"/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게임 내에서 </a:t>
                      </a:r>
                      <a:r>
                        <a:rPr lang="en-US" altLang="ko-KR" sz="1200" dirty="0"/>
                        <a:t>NPC</a:t>
                      </a:r>
                      <a:r>
                        <a:rPr lang="ko-KR" altLang="en-US" sz="1200" dirty="0"/>
                        <a:t> 및 보스 몬스터와의 대화 등을 통해 스토리가 전달되도록 함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329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스토리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권선징악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흔한 스토리에서도 </a:t>
                      </a:r>
                      <a:r>
                        <a:rPr lang="ko-KR" altLang="en-US" sz="1200" dirty="0" err="1"/>
                        <a:t>캐릭터성이</a:t>
                      </a:r>
                      <a:r>
                        <a:rPr lang="ko-KR" altLang="en-US" sz="1200" dirty="0"/>
                        <a:t> 잘 </a:t>
                      </a:r>
                      <a:r>
                        <a:rPr lang="ko-KR" altLang="en-US" sz="1200" dirty="0" smtClean="0"/>
                        <a:t>들어날 방법</a:t>
                      </a:r>
                      <a:endParaRPr lang="ko-KR" altLang="en-US" sz="1200" dirty="0"/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329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소재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다양한 스토리 소재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판타지</a:t>
                      </a:r>
                      <a:r>
                        <a:rPr lang="en-US" altLang="ko-KR" sz="1200" dirty="0"/>
                        <a:t>, SF </a:t>
                      </a:r>
                      <a:r>
                        <a:rPr lang="ko-KR" altLang="en-US" sz="1200" dirty="0"/>
                        <a:t>등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각 소재가 스토리상에서 잘 </a:t>
                      </a:r>
                      <a:r>
                        <a:rPr lang="ko-KR" altLang="en-US" sz="1200" dirty="0" smtClean="0"/>
                        <a:t>섞이도록 할 방법</a:t>
                      </a:r>
                      <a:endParaRPr lang="ko-KR" altLang="en-US" sz="1200" dirty="0"/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4520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/>
                        <a:t>콘텐츠별</a:t>
                      </a:r>
                      <a:r>
                        <a:rPr lang="ko-KR" altLang="en-US" sz="1600" b="1" dirty="0" smtClean="0"/>
                        <a:t> 전달방식</a:t>
                      </a:r>
                      <a:endParaRPr lang="ko-KR" altLang="en-US" sz="1600" b="1" dirty="0"/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/>
                        <a:t>튜토리얼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 smtClean="0"/>
                        <a:t>최종 목표와 플레이 방법을 </a:t>
                      </a:r>
                      <a:r>
                        <a:rPr lang="ko-KR" altLang="en-US" sz="1200" dirty="0"/>
                        <a:t>간결하게 전달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/>
                        <a:t>캐릭터 스토리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 smtClean="0"/>
                        <a:t>캐릭터만의 특징과 세계관을 표현하며 </a:t>
                      </a:r>
                      <a:r>
                        <a:rPr lang="ko-KR" altLang="en-US" sz="1200" dirty="0"/>
                        <a:t>캐릭터간의 설정 차이가 잘 </a:t>
                      </a:r>
                      <a:r>
                        <a:rPr lang="ko-KR" altLang="en-US" sz="1200" dirty="0" smtClean="0"/>
                        <a:t>느껴지도록</a:t>
                      </a:r>
                      <a:endParaRPr lang="en-US" altLang="ko-KR" sz="1200" dirty="0" smtClean="0"/>
                    </a:p>
                    <a:p>
                      <a:pPr marL="0" marR="0" indent="0" algn="l" defTabSz="1088502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baseline="0" dirty="0" smtClean="0"/>
                        <a:t>서브스토리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– </a:t>
                      </a:r>
                      <a:r>
                        <a:rPr lang="ko-KR" altLang="en-US" sz="1200" baseline="0" dirty="0" smtClean="0"/>
                        <a:t>캐릭터들간의 다양한 스토리나 정보를 전달하는 방식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적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/>
                        <a:t>다양한 세계관의 요소를 딴 모습과 난이도에 따라서 달라지는 보스의 </a:t>
                      </a:r>
                      <a:r>
                        <a:rPr lang="ko-KR" altLang="en-US" sz="1200" dirty="0" smtClean="0"/>
                        <a:t>모습을 통해 </a:t>
                      </a:r>
                      <a:r>
                        <a:rPr lang="ko-KR" altLang="en-US" sz="1200" dirty="0"/>
                        <a:t>스토리를 </a:t>
                      </a:r>
                      <a:r>
                        <a:rPr lang="ko-KR" altLang="en-US" sz="1200" dirty="0" smtClean="0"/>
                        <a:t>전달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무기 및 스킬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/>
                        <a:t>캐릭터의 </a:t>
                      </a:r>
                      <a:r>
                        <a:rPr lang="ko-KR" altLang="en-US" sz="1200" dirty="0" err="1"/>
                        <a:t>스킬과</a:t>
                      </a:r>
                      <a:r>
                        <a:rPr lang="ko-KR" altLang="en-US" sz="1200" dirty="0"/>
                        <a:t> 무기의 사용방식의 차이를 두어 </a:t>
                      </a:r>
                      <a:r>
                        <a:rPr lang="ko-KR" altLang="en-US" sz="1200" dirty="0" err="1"/>
                        <a:t>캐릭터성</a:t>
                      </a:r>
                      <a:r>
                        <a:rPr lang="ko-KR" altLang="en-US" sz="1200" dirty="0"/>
                        <a:t> 강조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배경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–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 smtClean="0"/>
                        <a:t>스테이지마다 세계관이 달라지므로 스테이지 </a:t>
                      </a:r>
                      <a:r>
                        <a:rPr lang="ko-KR" altLang="en-US" sz="1200" baseline="0" dirty="0"/>
                        <a:t>분위기를 통한 간접적 전달</a:t>
                      </a:r>
                      <a:endParaRPr lang="en-US" altLang="ko-KR" sz="1200" baseline="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baseline="0" dirty="0"/>
                        <a:t>로딩화면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en-US" altLang="ko-KR" sz="1200" baseline="0" dirty="0"/>
                        <a:t>– </a:t>
                      </a:r>
                      <a:r>
                        <a:rPr lang="ko-KR" altLang="en-US" sz="1200" baseline="0" dirty="0"/>
                        <a:t>복잡한 소재이므로 자주 설명을 통해 유저가 세계관의 이해도를 높일 수 있도록 </a:t>
                      </a:r>
                      <a:r>
                        <a:rPr lang="ko-KR" altLang="en-US" sz="1200" baseline="0" dirty="0" smtClean="0"/>
                        <a:t>함</a:t>
                      </a:r>
                      <a:endParaRPr lang="en-US" altLang="ko-KR" sz="1200" baseline="0" dirty="0"/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4060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게임 기획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스토리 전달 방식</a:t>
            </a:r>
            <a:endParaRPr lang="ko-KR" altLang="en-US" dirty="0"/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xmlns="" id="{7B872022-7CA6-431C-BED6-DBC166C49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06431"/>
              </p:ext>
            </p:extLst>
          </p:nvPr>
        </p:nvGraphicFramePr>
        <p:xfrm>
          <a:off x="1005840" y="1629594"/>
          <a:ext cx="1019729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710">
                  <a:extLst>
                    <a:ext uri="{9D8B030D-6E8A-4147-A177-3AD203B41FA5}">
                      <a16:colId xmlns:a16="http://schemas.microsoft.com/office/drawing/2014/main" xmlns="" val="467586040"/>
                    </a:ext>
                  </a:extLst>
                </a:gridCol>
                <a:gridCol w="4290292">
                  <a:extLst>
                    <a:ext uri="{9D8B030D-6E8A-4147-A177-3AD203B41FA5}">
                      <a16:colId xmlns:a16="http://schemas.microsoft.com/office/drawing/2014/main" xmlns="" val="282674955"/>
                    </a:ext>
                  </a:extLst>
                </a:gridCol>
                <a:gridCol w="4290292">
                  <a:extLst>
                    <a:ext uri="{9D8B030D-6E8A-4147-A177-3AD203B41FA5}">
                      <a16:colId xmlns:a16="http://schemas.microsoft.com/office/drawing/2014/main" xmlns="" val="3376117816"/>
                    </a:ext>
                  </a:extLst>
                </a:gridCol>
              </a:tblGrid>
              <a:tr h="1230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/>
                        <a:t>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3802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주요 전달방식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/>
                        <a:t>텍스트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이미지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게임 그래픽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주로 텍스트와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게임 그래픽을 사용해서 추가적인 리소스가 발생하는 것을 최대한 줄이고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이미지도 각 캐릭터와 </a:t>
                      </a:r>
                      <a:r>
                        <a:rPr lang="en-US" altLang="ko-KR" sz="1400" dirty="0"/>
                        <a:t>NPC</a:t>
                      </a:r>
                      <a:r>
                        <a:rPr lang="ko-KR" altLang="en-US" sz="1400" dirty="0"/>
                        <a:t>의 이미지만 사용해서 가장 적은 비용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과 쉬운 수정이 가능하도록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12169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게임목표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시작시에 목표를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게임배경을 이해하고 몰입할 수 있도록 하는 장치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54834229"/>
                  </a:ext>
                </a:extLst>
              </a:tr>
              <a:tr h="2897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스토리의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병렬구조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스테이지 안에서 다음 스테이지를 선택하는 분기점 구성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스테이지와 캐릭터에 따라 바뀌는 스토리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액션게임에서 캐릭터를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바꿔가면서 반복플레이를 하게 만들 수 있는 중요 요소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34538851"/>
                  </a:ext>
                </a:extLst>
              </a:tr>
              <a:tr h="6657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스토리의 비중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게임자체를 즐기는 기반을 마련하고 </a:t>
                      </a:r>
                      <a:r>
                        <a:rPr lang="ko-KR" altLang="en-US" sz="1400" dirty="0" err="1"/>
                        <a:t>캐릭터</a:t>
                      </a:r>
                      <a:r>
                        <a:rPr lang="ko-KR" altLang="en-US" sz="1400" baseline="0" dirty="0" err="1"/>
                        <a:t>성을</a:t>
                      </a:r>
                      <a:r>
                        <a:rPr lang="ko-KR" altLang="en-US" sz="1400" baseline="0" dirty="0"/>
                        <a:t> 강조하는 방식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반복 플레이의 당위성을 설정을 통해 만들고 각 캐릭터의 </a:t>
                      </a:r>
                      <a:r>
                        <a:rPr lang="ko-KR" altLang="en-US" sz="1400" dirty="0" err="1"/>
                        <a:t>캐릭터성을</a:t>
                      </a:r>
                      <a:r>
                        <a:rPr lang="ko-KR" altLang="en-US" sz="1400" dirty="0"/>
                        <a:t> 강조해 </a:t>
                      </a:r>
                      <a:r>
                        <a:rPr lang="ko-KR" altLang="en-US" sz="1400" dirty="0" err="1"/>
                        <a:t>애정도를</a:t>
                      </a:r>
                      <a:r>
                        <a:rPr lang="ko-KR" altLang="en-US" sz="1400" dirty="0"/>
                        <a:t> 높임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60910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28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게임 진행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조작과 캐릭터</a:t>
            </a:r>
            <a:endParaRPr lang="ko-KR" altLang="en-US" dirty="0"/>
          </a:p>
        </p:txBody>
      </p:sp>
      <p:pic>
        <p:nvPicPr>
          <p:cNvPr id="13" name="Picture 316"/>
          <p:cNvPicPr>
            <a:picLocks noGrp="1" noChangeAspect="1" noChangeArrowheads="1"/>
          </p:cNvPicPr>
          <p:nvPr>
            <p:ph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90034" y="909638"/>
            <a:ext cx="5122333" cy="288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텍스트 개체 틀 2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기본 조작방법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 smtClean="0"/>
              <a:t>캐릭터 선택화면</a:t>
            </a:r>
            <a:endParaRPr lang="ko-KR" altLang="en-US" dirty="0"/>
          </a:p>
        </p:txBody>
      </p:sp>
      <p:sp>
        <p:nvSpPr>
          <p:cNvPr id="26" name="내용 개체 틀 25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왼쪽 화면을 터치해서 캐릭터 이동 조작가능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버튼의 경우 점프</a:t>
            </a:r>
            <a:r>
              <a:rPr lang="en-US" altLang="ko-KR" dirty="0" smtClean="0"/>
              <a:t>,</a:t>
            </a:r>
            <a:r>
              <a:rPr lang="ko-KR" altLang="en-US" dirty="0" smtClean="0"/>
              <a:t> 공격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가지와 아이템을 입수했다면 하단의 아이템 창을 터치해서 사용가능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스킬의</a:t>
            </a:r>
            <a:r>
              <a:rPr lang="ko-KR" altLang="en-US" dirty="0" smtClean="0"/>
              <a:t> 경우 </a:t>
            </a:r>
            <a:r>
              <a:rPr lang="ko-KR" altLang="en-US" dirty="0" err="1" smtClean="0"/>
              <a:t>스와이프</a:t>
            </a:r>
            <a:r>
              <a:rPr lang="ko-KR" altLang="en-US" dirty="0" smtClean="0"/>
              <a:t> 방향에 따라서 다른 </a:t>
            </a:r>
            <a:r>
              <a:rPr lang="ko-KR" altLang="en-US" dirty="0" err="1" smtClean="0"/>
              <a:t>스킬이</a:t>
            </a:r>
            <a:r>
              <a:rPr lang="ko-KR" altLang="en-US" dirty="0" smtClean="0"/>
              <a:t> 발동하도록 하되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유저가 어느 방향에 어떤 </a:t>
            </a:r>
            <a:r>
              <a:rPr lang="ko-KR" altLang="en-US" dirty="0" err="1" smtClean="0"/>
              <a:t>스킬을</a:t>
            </a:r>
            <a:r>
              <a:rPr lang="ko-KR" altLang="en-US" dirty="0" smtClean="0"/>
              <a:t> 넣을 것인지 </a:t>
            </a:r>
            <a:r>
              <a:rPr lang="ko-KR" altLang="en-US" dirty="0" err="1" smtClean="0"/>
              <a:t>커스터마이징</a:t>
            </a:r>
            <a:r>
              <a:rPr lang="ko-KR" altLang="en-US" dirty="0" smtClean="0"/>
              <a:t> 가능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solidFill>
                  <a:srgbClr val="0070C0"/>
                </a:solidFill>
              </a:rPr>
              <a:t>화면을 가리기 쉬운 </a:t>
            </a:r>
            <a:r>
              <a:rPr lang="en-US" altLang="ko-KR" b="1" dirty="0" smtClean="0">
                <a:solidFill>
                  <a:srgbClr val="0070C0"/>
                </a:solidFill>
              </a:rPr>
              <a:t>UI</a:t>
            </a:r>
            <a:r>
              <a:rPr lang="ko-KR" altLang="en-US" b="1" dirty="0" smtClean="0">
                <a:solidFill>
                  <a:srgbClr val="0070C0"/>
                </a:solidFill>
              </a:rPr>
              <a:t>를 최대한 배제해서 플레이가 편하도록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7" name="내용 개체 틀 26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시작부터 모든 캐릭터를 지급하고 </a:t>
            </a:r>
            <a:r>
              <a:rPr lang="ko-KR" altLang="en-US" dirty="0" err="1" smtClean="0"/>
              <a:t>시놉시스</a:t>
            </a:r>
            <a:r>
              <a:rPr lang="ko-KR" altLang="en-US" dirty="0" smtClean="0"/>
              <a:t> 이후 프롤로그 진입 전에 캐릭터를 선택해서 진입한다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캐릭터들은 서로 다른 특색과 스토리를 가지고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각각의 세계관을 잘 드러낼 수 있는 외견과 무기를 중점으로 디자인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solidFill>
                  <a:srgbClr val="0070C0"/>
                </a:solidFill>
              </a:rPr>
              <a:t>외형을 통해서 통일감이 없는 서로 다른 세계관에서 왔다는 것을 유저에게 은유적으로 전달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solidFill>
                  <a:srgbClr val="0070C0"/>
                </a:solidFill>
              </a:rPr>
              <a:t>캐릭터 별 스토리를 통해 유저가 반복플레이를 할 수 있게 함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29" name="내용 개체 틀 28"/>
          <p:cNvGraphicFramePr>
            <a:graphicFrameLocks noGrp="1" noChangeAspect="1"/>
          </p:cNvGraphicFramePr>
          <p:nvPr>
            <p:ph sz="quarter" idx="18"/>
            <p:extLst>
              <p:ext uri="{D42A27DB-BD31-4B8C-83A1-F6EECF244321}">
                <p14:modId xmlns:p14="http://schemas.microsoft.com/office/powerpoint/2010/main" val="3227286375"/>
              </p:ext>
            </p:extLst>
          </p:nvPr>
        </p:nvGraphicFramePr>
        <p:xfrm>
          <a:off x="6379285" y="909638"/>
          <a:ext cx="5121443" cy="288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9" r:id="rId4" imgW="9142857" imgH="5142857" progId="">
                  <p:embed/>
                </p:oleObj>
              </mc:Choice>
              <mc:Fallback>
                <p:oleObj r:id="rId4" imgW="9142857" imgH="5142857" progId="">
                  <p:embed/>
                  <p:pic>
                    <p:nvPicPr>
                      <p:cNvPr id="0" name="그림 개체 틀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9285" y="909638"/>
                        <a:ext cx="5121443" cy="288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89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게임 진행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 smtClean="0"/>
              <a:t>맵의</a:t>
            </a:r>
            <a:r>
              <a:rPr lang="ko-KR" altLang="en-US" dirty="0" smtClean="0"/>
              <a:t> 구성과 생성</a:t>
            </a:r>
            <a:endParaRPr lang="ko-KR" altLang="en-US" dirty="0"/>
          </a:p>
        </p:txBody>
      </p:sp>
      <p:sp>
        <p:nvSpPr>
          <p:cNvPr id="24" name="내용 개체 틀 2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다양한 패턴의 방들을 만들어 두고</a:t>
            </a:r>
            <a:r>
              <a:rPr lang="en-US" altLang="ko-KR" sz="1400" dirty="0"/>
              <a:t>, </a:t>
            </a:r>
            <a:r>
              <a:rPr lang="ko-KR" altLang="en-US" sz="1400" dirty="0"/>
              <a:t>스테이지 시작 시에 랜덤으로 배치해 </a:t>
            </a:r>
            <a:r>
              <a:rPr lang="ko-KR" altLang="en-US" sz="1400" b="1" dirty="0">
                <a:solidFill>
                  <a:srgbClr val="00B050"/>
                </a:solidFill>
              </a:rPr>
              <a:t>스테이지를 </a:t>
            </a:r>
            <a:r>
              <a:rPr lang="ko-KR" altLang="en-US" sz="1400" b="1" dirty="0" err="1">
                <a:solidFill>
                  <a:srgbClr val="00B050"/>
                </a:solidFill>
              </a:rPr>
              <a:t>랜덤하게</a:t>
            </a:r>
            <a:r>
              <a:rPr lang="ko-KR" altLang="en-US" sz="1400" b="1" dirty="0">
                <a:solidFill>
                  <a:srgbClr val="00B050"/>
                </a:solidFill>
              </a:rPr>
              <a:t> 생성</a:t>
            </a:r>
            <a:r>
              <a:rPr lang="ko-KR" altLang="en-US" sz="1400" dirty="0"/>
              <a:t>함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00B050"/>
                </a:solidFill>
              </a:rPr>
              <a:t>난이도에 따라서 스테이지의 전체적인 크기가 달라짐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난이도에 따라서 몇 개의 방이 배치될 것인지 결정</a:t>
            </a:r>
            <a:r>
              <a:rPr lang="en-US" altLang="ko-KR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스테이지 </a:t>
            </a:r>
            <a:r>
              <a:rPr lang="ko-KR" altLang="en-US" sz="1400" b="1" dirty="0">
                <a:solidFill>
                  <a:srgbClr val="00B050"/>
                </a:solidFill>
              </a:rPr>
              <a:t>중간에 세이브가 가능한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포인트와 </a:t>
            </a:r>
            <a:r>
              <a:rPr lang="ko-KR" altLang="en-US" sz="1400" b="1" dirty="0" err="1" smtClean="0">
                <a:solidFill>
                  <a:srgbClr val="00B050"/>
                </a:solidFill>
              </a:rPr>
              <a:t>워프</a:t>
            </a:r>
            <a:r>
              <a:rPr lang="ko-KR" altLang="en-US" sz="1400" dirty="0" err="1" smtClean="0"/>
              <a:t>를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준비해서 플레이 도중에 중단이 가능하도록 함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070C0"/>
                </a:solidFill>
              </a:rPr>
              <a:t>스테이지를 랜덤으로 생성해 유저에게 반복플레이를 하더라도 매번 색다른 경험과 탐색의 재미를 줄 수 있다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070C0"/>
                </a:solidFill>
              </a:rPr>
              <a:t>몇 가지 패턴의 방을 만들어 두고 재배치를 통해 랜덤 생성하기 때문에 리소스 양을 줄일 수 있다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070C0"/>
                </a:solidFill>
              </a:rPr>
              <a:t>스테이지 크기를 통해서 플레이 타임 조절을 할 수 있고</a:t>
            </a:r>
            <a:r>
              <a:rPr lang="en-US" altLang="ko-KR" sz="1400" b="1" dirty="0">
                <a:solidFill>
                  <a:srgbClr val="0070C0"/>
                </a:solidFill>
              </a:rPr>
              <a:t>, </a:t>
            </a:r>
            <a:r>
              <a:rPr lang="ko-KR" altLang="en-US" sz="1400" b="1" dirty="0">
                <a:solidFill>
                  <a:srgbClr val="0070C0"/>
                </a:solidFill>
              </a:rPr>
              <a:t>이를 통해 간단한 플레이를 할 때와 집중적으로 플레이 할 때 서로 다른 경험을 할 수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있다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29" name="Picture 2" descr="D:\NCS 문서\참고자료\맵조각+랜덤맵생성.gif"/>
          <p:cNvPicPr>
            <a:picLocks noGrp="1" noChangeAspect="1" noChangeArrowheads="1" noCrop="1"/>
          </p:cNvPicPr>
          <p:nvPr>
            <p:ph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06" y="909638"/>
            <a:ext cx="4053788" cy="252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xmlns="" id="{169E067C-5013-4E69-BE36-D3A7E25A8E06}"/>
              </a:ext>
            </a:extLst>
          </p:cNvPr>
          <p:cNvPicPr>
            <a:picLocks noGrp="1" noChangeAspect="1" noChangeArrowheads="1"/>
          </p:cNvPicPr>
          <p:nvPr>
            <p:ph sz="quarter" idx="2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10415"/>
          <a:stretch/>
        </p:blipFill>
        <p:spPr bwMode="auto">
          <a:xfrm>
            <a:off x="550863" y="4114410"/>
            <a:ext cx="2598737" cy="1727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6" descr="ê´ë ¨ ì´ë¯¸ì§">
            <a:extLst>
              <a:ext uri="{FF2B5EF4-FFF2-40B4-BE49-F238E27FC236}">
                <a16:creationId xmlns:a16="http://schemas.microsoft.com/office/drawing/2014/main" xmlns="" id="{BA23DE92-33F4-4202-A8FE-8608AD0788AE}"/>
              </a:ext>
            </a:extLst>
          </p:cNvPr>
          <p:cNvPicPr>
            <a:picLocks noGrp="1" noChangeAspect="1" noChangeArrowheads="1"/>
          </p:cNvPicPr>
          <p:nvPr>
            <p:ph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0" b="10850"/>
          <a:stretch>
            <a:fillRect/>
          </a:stretch>
        </p:blipFill>
        <p:spPr bwMode="auto">
          <a:xfrm>
            <a:off x="3214688" y="4290870"/>
            <a:ext cx="2736850" cy="137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BD6C5F3-BD84-4152-8F35-F5DCBB1964C7}"/>
              </a:ext>
            </a:extLst>
          </p:cNvPr>
          <p:cNvSpPr txBox="1"/>
          <p:nvPr/>
        </p:nvSpPr>
        <p:spPr>
          <a:xfrm>
            <a:off x="1270670" y="59500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이지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DA42AEB-E8A2-429B-8CBB-0F7067B9E638}"/>
              </a:ext>
            </a:extLst>
          </p:cNvPr>
          <p:cNvSpPr txBox="1"/>
          <p:nvPr/>
        </p:nvSpPr>
        <p:spPr>
          <a:xfrm>
            <a:off x="4078982" y="59500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하드</a:t>
            </a:r>
          </a:p>
        </p:txBody>
      </p:sp>
    </p:spTree>
    <p:extLst>
      <p:ext uri="{BB962C8B-B14F-4D97-AF65-F5344CB8AC3E}">
        <p14:creationId xmlns:p14="http://schemas.microsoft.com/office/powerpoint/2010/main" val="41138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 smtClean="0"/>
              <a:t>스토리텔링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스토리 플롯</a:t>
            </a:r>
            <a:endParaRPr lang="ko-KR" altLang="en-US" dirty="0"/>
          </a:p>
        </p:txBody>
      </p:sp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xmlns="" id="{7B872022-7CA6-431C-BED6-DBC166C49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89934"/>
              </p:ext>
            </p:extLst>
          </p:nvPr>
        </p:nvGraphicFramePr>
        <p:xfrm>
          <a:off x="488156" y="890002"/>
          <a:ext cx="11214101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208">
                  <a:extLst>
                    <a:ext uri="{9D8B030D-6E8A-4147-A177-3AD203B41FA5}">
                      <a16:colId xmlns:a16="http://schemas.microsoft.com/office/drawing/2014/main" xmlns="" val="467586040"/>
                    </a:ext>
                  </a:extLst>
                </a:gridCol>
                <a:gridCol w="4246592">
                  <a:extLst>
                    <a:ext uri="{9D8B030D-6E8A-4147-A177-3AD203B41FA5}">
                      <a16:colId xmlns:a16="http://schemas.microsoft.com/office/drawing/2014/main" xmlns="" val="282674955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242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3802611"/>
                  </a:ext>
                </a:extLst>
              </a:tr>
              <a:tr h="1983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발단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존재하지 않던 몬스터가 등장해서 세상을 어지럽힌다</a:t>
                      </a:r>
                      <a:endParaRPr lang="en-US" altLang="ko-KR" sz="1200" dirty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각 차원에서 영웅들이 탄생해 </a:t>
                      </a:r>
                      <a:r>
                        <a:rPr lang="ko-KR" altLang="en-US" sz="1200" dirty="0" err="1">
                          <a:latin typeface="+mn-lt"/>
                        </a:rPr>
                        <a:t>몬스터를</a:t>
                      </a:r>
                      <a:r>
                        <a:rPr lang="ko-KR" altLang="en-US" sz="1200" dirty="0">
                          <a:latin typeface="+mn-lt"/>
                        </a:rPr>
                        <a:t> 물리친다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+mn-lt"/>
                        </a:rPr>
                        <a:t>본편 다운로드 중</a:t>
                      </a:r>
                      <a:r>
                        <a:rPr lang="ko-KR" altLang="en-US" sz="1200" dirty="0">
                          <a:latin typeface="+mn-lt"/>
                        </a:rPr>
                        <a:t>에 시네마 영상을 통해 전달할 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+mn-lt"/>
                        </a:rPr>
                        <a:t>게임의 가장 기본적인 배경</a:t>
                      </a:r>
                      <a:r>
                        <a:rPr lang="ko-KR" altLang="en-US" sz="1200" baseline="0" dirty="0">
                          <a:latin typeface="+mn-lt"/>
                        </a:rPr>
                        <a:t> 설정이므로 게임을 시작하기 전에 플레이어에게 알려줘야 할 스토리 전달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12169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전개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몬스터는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지속적으로 나타났고 원인을 제거하기 위해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몬스터가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 나타나던 차원의 틈새로 영웅들이 떠나간다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54834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차원의 틈새에서 수많은 차원에</a:t>
                      </a:r>
                      <a:r>
                        <a:rPr lang="ko-KR" altLang="en-US" sz="1200" baseline="0" dirty="0">
                          <a:latin typeface="+mn-lt"/>
                        </a:rPr>
                        <a:t>서 온 영웅들과 힘을 합쳐 </a:t>
                      </a:r>
                      <a:r>
                        <a:rPr lang="ko-KR" altLang="en-US" sz="1200" baseline="0" dirty="0" err="1">
                          <a:latin typeface="+mn-lt"/>
                        </a:rPr>
                        <a:t>몬스터를</a:t>
                      </a:r>
                      <a:r>
                        <a:rPr lang="ko-KR" altLang="en-US" sz="1200" baseline="0" dirty="0">
                          <a:latin typeface="+mn-lt"/>
                        </a:rPr>
                        <a:t> 제거하며 </a:t>
                      </a:r>
                      <a:r>
                        <a:rPr lang="ko-KR" altLang="en-US" sz="1200" baseline="0" dirty="0" err="1">
                          <a:latin typeface="+mn-lt"/>
                        </a:rPr>
                        <a:t>초월자에</a:t>
                      </a:r>
                      <a:r>
                        <a:rPr lang="ko-KR" altLang="en-US" sz="1200" baseline="0" dirty="0">
                          <a:latin typeface="+mn-lt"/>
                        </a:rPr>
                        <a:t> 대한 정보를 알게 된다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유저에게 시작부터 많은 수의 캐릭터를 주고 플레이를 하게 하며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직접적으로 탐색과 전투를 벌이면서 스토리를 전달할 예정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게임 본편 플레이 중 전달내용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많은 캐릭터를 통해서 다차원 세계관이라는 것을 인식시키고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유저가 자신이 원하는 캐릭터를 키움과 동시에 유저에게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플레이적 재미를 주는 부분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34538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절정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각 세계관과 관련된 중간보스들을 쓰러뜨리고 관련된 세계관의 캐릭터들이 하나씩 사라지고 최후의 </a:t>
                      </a:r>
                      <a:r>
                        <a:rPr lang="en-US" altLang="ko-KR" sz="1200" dirty="0">
                          <a:latin typeface="+mn-lt"/>
                        </a:rPr>
                        <a:t>1</a:t>
                      </a:r>
                      <a:r>
                        <a:rPr lang="ko-KR" altLang="en-US" sz="1200" dirty="0">
                          <a:latin typeface="+mn-lt"/>
                        </a:rPr>
                        <a:t>인이 </a:t>
                      </a:r>
                      <a:r>
                        <a:rPr lang="ko-KR" altLang="en-US" sz="1200" dirty="0" err="1">
                          <a:latin typeface="+mn-lt"/>
                        </a:rPr>
                        <a:t>초월자를</a:t>
                      </a:r>
                      <a:r>
                        <a:rPr lang="ko-KR" altLang="en-US" sz="1200" dirty="0">
                          <a:latin typeface="+mn-lt"/>
                        </a:rPr>
                        <a:t> 만나 전투하게 된다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많았던 캐릭터들이 하나하나 사라져가면서 그 세계관을 구했다는 전달과 게임이 막바지에 다가오고 있다는 것을 전달한다</a:t>
                      </a:r>
                      <a:endParaRPr lang="en-US" altLang="ko-KR" sz="1200"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(</a:t>
                      </a:r>
                      <a:r>
                        <a:rPr lang="ko-KR" altLang="en-US" sz="1200" b="1" dirty="0">
                          <a:latin typeface="+mn-lt"/>
                        </a:rPr>
                        <a:t>스테이지 </a:t>
                      </a:r>
                      <a:r>
                        <a:rPr lang="ko-KR" altLang="en-US" sz="1200" b="1" dirty="0" err="1">
                          <a:latin typeface="+mn-lt"/>
                        </a:rPr>
                        <a:t>엔딩을</a:t>
                      </a:r>
                      <a:r>
                        <a:rPr lang="ko-KR" altLang="en-US" sz="1200" b="1" dirty="0">
                          <a:latin typeface="+mn-lt"/>
                        </a:rPr>
                        <a:t> 볼 때마다 캐릭터 하나씩 소멸</a:t>
                      </a:r>
                      <a:r>
                        <a:rPr lang="ko-KR" altLang="en-US" sz="1200" b="1" baseline="0" dirty="0">
                          <a:latin typeface="+mn-lt"/>
                        </a:rPr>
                        <a:t> 함</a:t>
                      </a:r>
                      <a:r>
                        <a:rPr lang="en-US" altLang="ko-KR" sz="1200" baseline="0" dirty="0">
                          <a:latin typeface="+mn-lt"/>
                        </a:rPr>
                        <a:t>)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다른 캐릭터를 플레이 해보기 위해서 반복플레이를 하게 되는 요소이며</a:t>
                      </a:r>
                      <a:r>
                        <a:rPr lang="en-US" altLang="ko-KR" sz="1200" dirty="0">
                          <a:latin typeface="+mn-lt"/>
                        </a:rPr>
                        <a:t>, </a:t>
                      </a:r>
                      <a:r>
                        <a:rPr lang="ko-KR" altLang="en-US" sz="1200" dirty="0">
                          <a:latin typeface="+mn-lt"/>
                        </a:rPr>
                        <a:t>후반부로 갈수록 하나의 캐릭터에 집중하게 되면서 더욱 캐릭터성에 빠져들게 하는 요소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609107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결말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+mn-lt"/>
                        </a:rPr>
                        <a:t>초월자는</a:t>
                      </a:r>
                      <a:r>
                        <a:rPr lang="en-US" altLang="ko-KR" sz="1200" dirty="0">
                          <a:latin typeface="+mn-lt"/>
                        </a:rPr>
                        <a:t> </a:t>
                      </a:r>
                      <a:r>
                        <a:rPr lang="ko-KR" altLang="en-US" sz="1200" dirty="0">
                          <a:latin typeface="+mn-lt"/>
                        </a:rPr>
                        <a:t>대체제가 나타나지 않는 이상 죽지 않는 불멸의 존재라는 것을 알게 된 </a:t>
                      </a:r>
                      <a:r>
                        <a:rPr lang="en-US" altLang="ko-KR" sz="1200" dirty="0">
                          <a:latin typeface="+mn-lt"/>
                        </a:rPr>
                        <a:t>1</a:t>
                      </a:r>
                      <a:r>
                        <a:rPr lang="ko-KR" altLang="en-US" sz="1200" dirty="0">
                          <a:latin typeface="+mn-lt"/>
                        </a:rPr>
                        <a:t>인은 </a:t>
                      </a:r>
                      <a:r>
                        <a:rPr lang="ko-KR" altLang="en-US" sz="1200" dirty="0" err="1">
                          <a:latin typeface="+mn-lt"/>
                        </a:rPr>
                        <a:t>초월자를</a:t>
                      </a:r>
                      <a:r>
                        <a:rPr lang="ko-KR" altLang="en-US" sz="1200" dirty="0">
                          <a:latin typeface="+mn-lt"/>
                        </a:rPr>
                        <a:t> 쓰러뜨리고 자신이 초월자의 자리로 올라가며 모든 사람의 기억에서 잊혀진다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플레이어가 </a:t>
                      </a:r>
                      <a:r>
                        <a:rPr lang="ko-KR" altLang="en-US" sz="1200" dirty="0" err="1">
                          <a:latin typeface="+mn-lt"/>
                        </a:rPr>
                        <a:t>초월자를</a:t>
                      </a:r>
                      <a:r>
                        <a:rPr lang="ko-KR" altLang="en-US" sz="1200" dirty="0">
                          <a:latin typeface="+mn-lt"/>
                        </a:rPr>
                        <a:t> 쓰러뜨리는 것을 통해서 </a:t>
                      </a:r>
                      <a:r>
                        <a:rPr lang="ko-KR" altLang="en-US" sz="1200" b="1" dirty="0">
                          <a:latin typeface="+mn-lt"/>
                        </a:rPr>
                        <a:t>게임의 </a:t>
                      </a:r>
                      <a:r>
                        <a:rPr lang="ko-KR" altLang="en-US" sz="1200" b="1" dirty="0" err="1">
                          <a:latin typeface="+mn-lt"/>
                        </a:rPr>
                        <a:t>엔딩</a:t>
                      </a:r>
                      <a:r>
                        <a:rPr lang="ko-KR" altLang="en-US" sz="1200" dirty="0" err="1">
                          <a:latin typeface="+mn-lt"/>
                        </a:rPr>
                        <a:t>을</a:t>
                      </a:r>
                      <a:r>
                        <a:rPr lang="ko-KR" altLang="en-US" sz="1200" dirty="0">
                          <a:latin typeface="+mn-lt"/>
                        </a:rPr>
                        <a:t> 전달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이 파트에서 </a:t>
                      </a:r>
                      <a:r>
                        <a:rPr lang="ko-KR" altLang="en-US" sz="1200" dirty="0" err="1">
                          <a:latin typeface="+mn-lt"/>
                        </a:rPr>
                        <a:t>초월자를</a:t>
                      </a:r>
                      <a:r>
                        <a:rPr lang="ko-KR" altLang="en-US" sz="1200" dirty="0">
                          <a:latin typeface="+mn-lt"/>
                        </a:rPr>
                        <a:t> 쓰러뜨리고 새롭게 초월자가 된 캐릭터가 다음 반복 플레이 시에 </a:t>
                      </a:r>
                      <a:r>
                        <a:rPr lang="ko-KR" altLang="en-US" sz="1200" dirty="0" err="1">
                          <a:latin typeface="+mn-lt"/>
                        </a:rPr>
                        <a:t>초월자로</a:t>
                      </a:r>
                      <a:r>
                        <a:rPr lang="ko-KR" altLang="en-US" sz="1200" dirty="0">
                          <a:latin typeface="+mn-lt"/>
                        </a:rPr>
                        <a:t> 등장한다</a:t>
                      </a:r>
                      <a:endParaRPr lang="en-US" altLang="ko-KR" sz="1200"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</a:rPr>
                        <a:t>기억에서 모두 사라졌기 때문에 대사 등을 통해서 추가적인 스토리 전달 가능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188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3022</Words>
  <Application>Microsoft Office PowerPoint</Application>
  <PresentationFormat>사용자 지정</PresentationFormat>
  <Paragraphs>435</Paragraphs>
  <Slides>28</Slides>
  <Notes>1</Notes>
  <HiddenSlides>1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FullName</cp:lastModifiedBy>
  <cp:revision>233</cp:revision>
  <dcterms:created xsi:type="dcterms:W3CDTF">2006-10-05T04:04:58Z</dcterms:created>
  <dcterms:modified xsi:type="dcterms:W3CDTF">2019-10-07T04:58:57Z</dcterms:modified>
</cp:coreProperties>
</file>